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306" r:id="rId3"/>
    <p:sldId id="311" r:id="rId4"/>
    <p:sldId id="312" r:id="rId5"/>
    <p:sldId id="313" r:id="rId6"/>
    <p:sldId id="309" r:id="rId7"/>
    <p:sldId id="307" r:id="rId8"/>
    <p:sldId id="308" r:id="rId9"/>
    <p:sldId id="314" r:id="rId10"/>
    <p:sldId id="321" r:id="rId11"/>
    <p:sldId id="320" r:id="rId12"/>
    <p:sldId id="318" r:id="rId13"/>
    <p:sldId id="319" r:id="rId14"/>
    <p:sldId id="317" r:id="rId15"/>
    <p:sldId id="316" r:id="rId16"/>
    <p:sldId id="315" r:id="rId17"/>
    <p:sldId id="325" r:id="rId18"/>
    <p:sldId id="326" r:id="rId19"/>
    <p:sldId id="324" r:id="rId20"/>
    <p:sldId id="323" r:id="rId21"/>
    <p:sldId id="322" r:id="rId22"/>
    <p:sldId id="327" r:id="rId23"/>
    <p:sldId id="332" r:id="rId24"/>
    <p:sldId id="333" r:id="rId25"/>
    <p:sldId id="331" r:id="rId26"/>
    <p:sldId id="330" r:id="rId27"/>
    <p:sldId id="329" r:id="rId28"/>
    <p:sldId id="335" r:id="rId29"/>
    <p:sldId id="334" r:id="rId30"/>
    <p:sldId id="340" r:id="rId31"/>
    <p:sldId id="339" r:id="rId32"/>
    <p:sldId id="338" r:id="rId33"/>
    <p:sldId id="337" r:id="rId34"/>
    <p:sldId id="336" r:id="rId35"/>
    <p:sldId id="341" r:id="rId36"/>
    <p:sldId id="342" r:id="rId37"/>
    <p:sldId id="345" r:id="rId38"/>
    <p:sldId id="344" r:id="rId39"/>
    <p:sldId id="343" r:id="rId40"/>
    <p:sldId id="328" r:id="rId41"/>
    <p:sldId id="348" r:id="rId42"/>
    <p:sldId id="349" r:id="rId43"/>
    <p:sldId id="347" r:id="rId44"/>
    <p:sldId id="346" r:id="rId45"/>
    <p:sldId id="350" r:id="rId46"/>
    <p:sldId id="351" r:id="rId47"/>
    <p:sldId id="352" r:id="rId48"/>
    <p:sldId id="35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FEF7B-D041-8B44-A3DF-C53DDB850BB7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8F958-4719-8749-BB4E-42AC45C028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07929-B7EB-9A45-926A-7AE2BB28CE55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A3313-2F3A-414A-B2C6-C42E6313EB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A3313-2F3A-414A-B2C6-C42E6313EB8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82A1D-D4BE-9841-9F11-5577C4FEBADB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D7FA3-0934-D54D-AAE4-417976D6E03F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504A-DB4F-D646-B04A-AF7EF1C854B2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362200"/>
            <a:ext cx="3810000" cy="3733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362200"/>
            <a:ext cx="38100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083E-F942-4527-A3ED-81968A73E091}" type="slidenum">
              <a:rPr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SHRM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8215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7D9F5-C9E2-FE4D-B596-0ECD79E60F2D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89242-A337-B848-91FD-AFD733D0B3D1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9E9B-E750-A047-807B-268D917C8FDD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087A-F0B1-B940-9C7F-24649C26C391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2CA8-F79B-8845-87FF-2D34DBBF0A5D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B229-C87F-4F40-9AF0-414689BACF1D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A8EE-E8CB-F641-A92E-C287F3EED961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1F16-07C6-AC43-8147-11376F6BD4D7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44893-599B-924C-B002-6D8E58F33EBD}" type="datetime1">
              <a:rPr lang="ru-RU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A7BA7-A1AE-A242-886D-68BAF5A99D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hipo.kz/post/zhansulu-baimagambetova-kak-kadroviku-ne-stat-chirliderom-futbolnoi-komandy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ipo.kz/post/indira-ashirova-kak-vysshaya-matematika-pomogaet-v-karere-hr-upravlentsa/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r-guru.kz" TargetMode="External"/><Relationship Id="rId3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et-hr.kz" TargetMode="External"/><Relationship Id="rId4" Type="http://schemas.openxmlformats.org/officeDocument/2006/relationships/hyperlink" Target="mailto:info@asset-hr.kz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534" y="1492908"/>
            <a:ext cx="8162813" cy="3769930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</a:pPr>
            <a:r>
              <a:rPr lang="en-US" sz="900" dirty="0" smtClean="0">
                <a:latin typeface="+mn-lt"/>
                <a:cs typeface="Arial"/>
              </a:rPr>
              <a:t/>
            </a:r>
            <a:br>
              <a:rPr lang="en-US" sz="900" dirty="0" smtClean="0">
                <a:latin typeface="+mn-lt"/>
                <a:cs typeface="Arial"/>
              </a:rPr>
            </a:br>
            <a:r>
              <a:rPr lang="ru-RU" sz="900" dirty="0" smtClean="0">
                <a:latin typeface="+mn-lt"/>
                <a:cs typeface="Arial"/>
              </a:rPr>
              <a:t/>
            </a:r>
            <a:br>
              <a:rPr lang="ru-RU" sz="900" dirty="0" smtClean="0">
                <a:latin typeface="+mn-lt"/>
                <a:cs typeface="Arial"/>
              </a:rPr>
            </a:br>
            <a:r>
              <a:rPr lang="ru-RU" sz="900" dirty="0" smtClean="0">
                <a:latin typeface="+mn-lt"/>
                <a:cs typeface="Arial"/>
              </a:rPr>
              <a:t/>
            </a:r>
            <a:br>
              <a:rPr lang="ru-RU" sz="900" dirty="0" smtClean="0">
                <a:latin typeface="+mn-lt"/>
                <a:cs typeface="Arial"/>
              </a:rPr>
            </a:br>
            <a:r>
              <a:rPr lang="ru-RU" sz="900" dirty="0" smtClean="0">
                <a:latin typeface="+mn-lt"/>
                <a:cs typeface="Arial"/>
              </a:rPr>
              <a:t/>
            </a:r>
            <a:br>
              <a:rPr lang="ru-RU" sz="900" dirty="0" smtClean="0">
                <a:latin typeface="+mn-lt"/>
                <a:cs typeface="Arial"/>
              </a:rPr>
            </a:br>
            <a:r>
              <a:rPr lang="ru-RU" sz="900" dirty="0" smtClean="0">
                <a:latin typeface="+mn-lt"/>
                <a:cs typeface="Arial"/>
              </a:rPr>
              <a:t/>
            </a:r>
            <a:br>
              <a:rPr lang="ru-RU" sz="900" dirty="0" smtClean="0">
                <a:latin typeface="+mn-lt"/>
                <a:cs typeface="Arial"/>
              </a:rPr>
            </a:br>
            <a:r>
              <a:rPr lang="ru-RU" sz="900" dirty="0" smtClean="0">
                <a:latin typeface="+mn-lt"/>
                <a:cs typeface="Arial"/>
              </a:rPr>
              <a:t/>
            </a:r>
            <a:br>
              <a:rPr lang="ru-RU" sz="900" dirty="0" smtClean="0">
                <a:latin typeface="+mn-lt"/>
                <a:cs typeface="Arial"/>
              </a:rPr>
            </a:br>
            <a:r>
              <a:rPr lang="ru-RU" sz="2667" b="1" dirty="0" smtClean="0">
                <a:solidFill>
                  <a:srgbClr val="000090"/>
                </a:solidFill>
                <a:latin typeface="+mn-lt"/>
                <a:cs typeface="Times New Roman"/>
              </a:rPr>
              <a:t>Обзор</a:t>
            </a:r>
            <a:r>
              <a:rPr lang="en-US" sz="2667" b="1" dirty="0" smtClean="0">
                <a:solidFill>
                  <a:srgbClr val="000090"/>
                </a:solidFill>
                <a:latin typeface="+mn-lt"/>
                <a:cs typeface="Times New Roman"/>
              </a:rPr>
              <a:t> </a:t>
            </a:r>
            <a:r>
              <a:rPr lang="ru-RU" sz="2667" b="1" dirty="0" smtClean="0">
                <a:solidFill>
                  <a:srgbClr val="000090"/>
                </a:solidFill>
                <a:latin typeface="+mn-lt"/>
                <a:cs typeface="Times New Roman"/>
              </a:rPr>
              <a:t>материалов журнала</a:t>
            </a:r>
            <a:br>
              <a:rPr lang="ru-RU" sz="2667" b="1" dirty="0" smtClean="0">
                <a:solidFill>
                  <a:srgbClr val="000090"/>
                </a:solidFill>
                <a:latin typeface="+mn-lt"/>
                <a:cs typeface="Times New Roman"/>
              </a:rPr>
            </a:br>
            <a:r>
              <a:rPr lang="ru-RU" sz="2667" b="1" dirty="0" smtClean="0">
                <a:solidFill>
                  <a:srgbClr val="000090"/>
                </a:solidFill>
                <a:latin typeface="+mn-lt"/>
                <a:cs typeface="Times New Roman"/>
              </a:rPr>
              <a:t/>
            </a:r>
            <a:br>
              <a:rPr lang="ru-RU" sz="2667" b="1" dirty="0" smtClean="0">
                <a:solidFill>
                  <a:srgbClr val="000090"/>
                </a:solidFill>
                <a:latin typeface="+mn-lt"/>
                <a:cs typeface="Times New Roman"/>
              </a:rPr>
            </a:br>
            <a:r>
              <a:rPr lang="en-US" sz="4000" b="1" dirty="0" smtClean="0">
                <a:solidFill>
                  <a:srgbClr val="000090"/>
                </a:solidFill>
                <a:latin typeface="+mn-lt"/>
                <a:cs typeface="Times New Roman"/>
              </a:rPr>
              <a:t>HR Magazine</a:t>
            </a:r>
            <a:r>
              <a:rPr lang="en-US" sz="2667" b="1" dirty="0" smtClean="0">
                <a:solidFill>
                  <a:srgbClr val="000090"/>
                </a:solidFill>
                <a:latin typeface="+mn-lt"/>
                <a:cs typeface="Times New Roman"/>
              </a:rPr>
              <a:t/>
            </a:r>
            <a:br>
              <a:rPr lang="en-US" sz="2667" b="1" dirty="0" smtClean="0">
                <a:solidFill>
                  <a:srgbClr val="000090"/>
                </a:solidFill>
                <a:latin typeface="+mn-lt"/>
                <a:cs typeface="Times New Roman"/>
              </a:rPr>
            </a:br>
            <a:r>
              <a:rPr lang="en-US" sz="2667" b="1" dirty="0" smtClean="0">
                <a:solidFill>
                  <a:srgbClr val="000090"/>
                </a:solidFill>
                <a:latin typeface="+mn-lt"/>
                <a:cs typeface="Times New Roman"/>
              </a:rPr>
              <a:t/>
            </a:r>
            <a:br>
              <a:rPr lang="en-US" sz="2667" b="1" dirty="0" smtClean="0">
                <a:solidFill>
                  <a:srgbClr val="000090"/>
                </a:solidFill>
                <a:latin typeface="+mn-lt"/>
                <a:cs typeface="Times New Roman"/>
              </a:rPr>
            </a:br>
            <a:r>
              <a:rPr lang="ru-RU" sz="900" dirty="0" smtClean="0">
                <a:latin typeface="+mn-lt"/>
                <a:cs typeface="Times New Roman"/>
              </a:rPr>
              <a:t/>
            </a:r>
            <a:br>
              <a:rPr lang="ru-RU" sz="900" dirty="0" smtClean="0">
                <a:latin typeface="+mn-lt"/>
                <a:cs typeface="Times New Roman"/>
              </a:rPr>
            </a:br>
            <a:r>
              <a:rPr lang="en-US" sz="900" dirty="0" smtClean="0">
                <a:latin typeface="+mn-lt"/>
                <a:cs typeface="Times New Roman"/>
              </a:rPr>
              <a:t/>
            </a:r>
            <a:br>
              <a:rPr lang="en-US" sz="900" dirty="0" smtClean="0">
                <a:latin typeface="+mn-lt"/>
                <a:cs typeface="Times New Roman"/>
              </a:rPr>
            </a:br>
            <a:r>
              <a:rPr lang="en-US" sz="900" dirty="0" smtClean="0">
                <a:latin typeface="+mn-lt"/>
                <a:cs typeface="Times New Roman"/>
              </a:rPr>
              <a:t/>
            </a:r>
            <a:br>
              <a:rPr lang="en-US" sz="900" dirty="0" smtClean="0">
                <a:latin typeface="+mn-lt"/>
                <a:cs typeface="Times New Roman"/>
              </a:rPr>
            </a:br>
            <a:r>
              <a:rPr lang="ru-RU" sz="2000" b="1" dirty="0" smtClean="0">
                <a:solidFill>
                  <a:srgbClr val="000090"/>
                </a:solidFill>
                <a:latin typeface="+mn-lt"/>
                <a:cs typeface="Times New Roman"/>
              </a:rPr>
              <a:t> Весна – Лето 2020</a:t>
            </a:r>
            <a:r>
              <a:rPr lang="en-US" sz="900" dirty="0" smtClean="0">
                <a:solidFill>
                  <a:srgbClr val="000090"/>
                </a:solidFill>
                <a:latin typeface="Arial"/>
                <a:cs typeface="Arial"/>
              </a:rPr>
              <a:t/>
            </a:r>
            <a:br>
              <a:rPr lang="en-US" sz="9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en-US" sz="900" dirty="0" smtClean="0">
                <a:latin typeface="Arial"/>
                <a:cs typeface="Arial"/>
              </a:rPr>
              <a:t/>
            </a:r>
            <a:br>
              <a:rPr lang="en-US" sz="900" dirty="0" smtClean="0">
                <a:latin typeface="Arial"/>
                <a:cs typeface="Arial"/>
              </a:rPr>
            </a:br>
            <a:r>
              <a:rPr lang="en-US" sz="900" dirty="0" smtClean="0">
                <a:latin typeface="Arial"/>
                <a:cs typeface="Arial"/>
              </a:rPr>
              <a:t/>
            </a:r>
            <a:br>
              <a:rPr lang="en-US" sz="900" dirty="0" smtClean="0">
                <a:latin typeface="Arial"/>
                <a:cs typeface="Arial"/>
              </a:rPr>
            </a:br>
            <a:r>
              <a:rPr lang="en-US" sz="900" dirty="0" smtClean="0">
                <a:latin typeface="Arial"/>
                <a:cs typeface="Arial"/>
              </a:rPr>
              <a:t/>
            </a:r>
            <a:br>
              <a:rPr lang="en-US" sz="900" dirty="0" smtClean="0">
                <a:latin typeface="Arial"/>
                <a:cs typeface="Arial"/>
              </a:rPr>
            </a:br>
            <a:endParaRPr lang="en-US" sz="9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2366" y="572389"/>
            <a:ext cx="808281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1" dirty="0" smtClean="0">
                <a:solidFill>
                  <a:srgbClr val="000090"/>
                </a:solidFill>
                <a:latin typeface="Arial"/>
                <a:cs typeface="Arial"/>
              </a:rPr>
              <a:t>TEXAS RETRAINING GROUP, Incorporated                                                                </a:t>
            </a:r>
            <a:r>
              <a:rPr lang="en-US" sz="1400" b="1" dirty="0" smtClean="0">
                <a:solidFill>
                  <a:srgbClr val="FF0000"/>
                </a:solidFill>
                <a:latin typeface="Arial"/>
                <a:cs typeface="Arial"/>
              </a:rPr>
              <a:t>ASSET</a:t>
            </a:r>
            <a:r>
              <a:rPr lang="en-US" sz="1400" b="1" dirty="0" smtClean="0">
                <a:latin typeface="Arial"/>
                <a:cs typeface="Arial"/>
              </a:rPr>
              <a:t> HR</a:t>
            </a:r>
            <a:r>
              <a:rPr lang="en-US" sz="1600" dirty="0" smtClean="0">
                <a:latin typeface="Arial"/>
                <a:cs typeface="Arial"/>
              </a:rPr>
              <a:t/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900" dirty="0" smtClean="0">
                <a:latin typeface="Arial"/>
                <a:cs typeface="Arial"/>
              </a:rPr>
              <a:t>                                                                                                                                  </a:t>
            </a:r>
            <a:r>
              <a:rPr lang="en-US" sz="600" dirty="0" smtClean="0">
                <a:latin typeface="Arial"/>
                <a:cs typeface="Arial"/>
              </a:rPr>
              <a:t>Training Coaching Career</a:t>
            </a:r>
            <a:endParaRPr lang="en-US" sz="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341" y="1681518"/>
            <a:ext cx="7682793" cy="352404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	Почему работники не идут к </a:t>
            </a:r>
            <a:r>
              <a:rPr lang="en-US" b="1" dirty="0" smtClean="0"/>
              <a:t>HR</a:t>
            </a:r>
            <a:r>
              <a:rPr lang="ru-RU" b="1" dirty="0" smtClean="0"/>
              <a:t> со своими проблемами?</a:t>
            </a:r>
          </a:p>
          <a:p>
            <a:endParaRPr lang="ru-RU" dirty="0" smtClean="0"/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 30% работников не хотят идти к </a:t>
            </a:r>
            <a:r>
              <a:rPr lang="en-US" dirty="0" smtClean="0"/>
              <a:t>HR</a:t>
            </a:r>
            <a:r>
              <a:rPr lang="ru-RU" dirty="0" smtClean="0"/>
              <a:t> со своими вопросами. 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 (</a:t>
            </a:r>
            <a:r>
              <a:rPr lang="en-US" dirty="0" err="1" smtClean="0"/>
              <a:t>Zenefit</a:t>
            </a:r>
            <a:r>
              <a:rPr lang="ru-RU" dirty="0" smtClean="0"/>
              <a:t>’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Workest</a:t>
            </a:r>
            <a:r>
              <a:rPr lang="en-US" dirty="0" smtClean="0"/>
              <a:t> Survey</a:t>
            </a:r>
            <a:r>
              <a:rPr lang="ru-RU" dirty="0" smtClean="0"/>
              <a:t>: 526 работников и 302 </a:t>
            </a:r>
            <a:r>
              <a:rPr lang="en-US" dirty="0" smtClean="0"/>
              <a:t>HR</a:t>
            </a:r>
            <a:r>
              <a:rPr lang="ru-RU" dirty="0" smtClean="0"/>
              <a:t> профессионала </a:t>
            </a:r>
            <a:br>
              <a:rPr lang="ru-RU" dirty="0" smtClean="0"/>
            </a:br>
            <a:r>
              <a:rPr lang="ru-RU" dirty="0" smtClean="0"/>
              <a:t>     в малом и среднем бизнесе)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 38%  считают, что их вопрос незначителен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 38% считают, что </a:t>
            </a:r>
            <a:r>
              <a:rPr lang="en-US" dirty="0" smtClean="0"/>
              <a:t>HR</a:t>
            </a:r>
            <a:r>
              <a:rPr lang="ru-RU" dirty="0" smtClean="0"/>
              <a:t> не применяет политику компании ко всем одинаково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 35%  не верят, что </a:t>
            </a:r>
            <a:r>
              <a:rPr lang="en-US" dirty="0" smtClean="0"/>
              <a:t>HR</a:t>
            </a:r>
            <a:r>
              <a:rPr lang="ru-RU" dirty="0" smtClean="0"/>
              <a:t> помогут</a:t>
            </a:r>
          </a:p>
          <a:p>
            <a:pPr lvl="1">
              <a:spcAft>
                <a:spcPts val="1200"/>
              </a:spcAft>
              <a:buFont typeface="Wingdings" charset="2"/>
              <a:buChar char="ü"/>
            </a:pPr>
            <a:r>
              <a:rPr lang="ru-RU" dirty="0" smtClean="0"/>
              <a:t>  31% сталкиваются с плохим </a:t>
            </a:r>
            <a:r>
              <a:rPr lang="en-US" dirty="0" smtClean="0"/>
              <a:t>HR</a:t>
            </a:r>
            <a:r>
              <a:rPr lang="ru-RU" dirty="0" smtClean="0"/>
              <a:t>-менеджментом, оскорблениями </a:t>
            </a:r>
            <a:br>
              <a:rPr lang="ru-RU" dirty="0" smtClean="0"/>
            </a:br>
            <a:r>
              <a:rPr lang="ru-RU" dirty="0" smtClean="0"/>
              <a:t>     и дискриминацией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7061" y="1037532"/>
            <a:ext cx="7924279" cy="661719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b="1" dirty="0" smtClean="0"/>
              <a:t>Что говорят </a:t>
            </a:r>
            <a:r>
              <a:rPr lang="en-US" sz="1600" b="1" dirty="0" smtClean="0"/>
              <a:t>HR</a:t>
            </a:r>
            <a:r>
              <a:rPr lang="ru-RU" sz="1600" b="1" dirty="0" smtClean="0"/>
              <a:t>?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r>
              <a:rPr lang="ru-RU" sz="1600" dirty="0" smtClean="0"/>
              <a:t>  71% считают, что 30% возражений, которые они получили за последние 2 года,  касаются дисциплинарных действий</a:t>
            </a:r>
          </a:p>
          <a:p>
            <a:endParaRPr lang="ru-RU" sz="1600" dirty="0" smtClean="0"/>
          </a:p>
          <a:p>
            <a:r>
              <a:rPr lang="ru-RU" sz="1600" dirty="0" smtClean="0"/>
              <a:t>Короновирус сделал удаленную работу и социальное дистанцирование нормой, подтолкнул рекрутеров и менеджеров по набору к </a:t>
            </a:r>
            <a:r>
              <a:rPr lang="ru-RU" sz="1600" b="1" dirty="0" smtClean="0"/>
              <a:t>платформам видеоконференций </a:t>
            </a:r>
            <a:br>
              <a:rPr lang="ru-RU" sz="1600" b="1" dirty="0" smtClean="0"/>
            </a:br>
            <a:r>
              <a:rPr lang="ru-RU" sz="1600" b="1" dirty="0" smtClean="0"/>
              <a:t>для интервьюирования кандидатов  </a:t>
            </a:r>
          </a:p>
          <a:p>
            <a:pPr>
              <a:buFont typeface="Wingdings" charset="2"/>
              <a:buChar char="§"/>
            </a:pPr>
            <a:endParaRPr lang="ru-RU" sz="1600" dirty="0" smtClean="0"/>
          </a:p>
          <a:p>
            <a:r>
              <a:rPr lang="ru-RU" sz="1600" dirty="0" smtClean="0"/>
              <a:t>Многие организации продолжают отбирать, интервьюировать и нанимать новых работников. Видеоинтервью дают возможность сделать это лучше, обеспечивая безопасность кандидатов и работников:</a:t>
            </a:r>
          </a:p>
          <a:p>
            <a:r>
              <a:rPr lang="ru-RU" sz="1600" dirty="0" smtClean="0"/>
              <a:t> 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Проверьте свои технологии. Иногда технологии могут вести себя непредсказуемо, </a:t>
            </a:r>
            <a:br>
              <a:rPr lang="ru-RU" sz="1600" dirty="0" smtClean="0"/>
            </a:br>
            <a:r>
              <a:rPr lang="ru-RU" sz="1600" dirty="0" smtClean="0"/>
              <a:t>но к этому можно подготовиться заранее. </a:t>
            </a:r>
            <a:br>
              <a:rPr lang="ru-RU" sz="1600" dirty="0" smtClean="0"/>
            </a:br>
            <a:r>
              <a:rPr lang="ru-RU" sz="1600" dirty="0" smtClean="0"/>
              <a:t>Если видео или аудио для чатов дают сбои, рекрутер должен уметь справляться </a:t>
            </a:r>
            <a:br>
              <a:rPr lang="ru-RU" sz="1600" dirty="0" smtClean="0"/>
            </a:br>
            <a:r>
              <a:rPr lang="ru-RU" sz="1600" dirty="0" smtClean="0"/>
              <a:t>с этими проблемами. Если не получается – переключаемся на телефон, например.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Подготовьте «сцену». Создайте задний фон для интервью и освещение. </a:t>
            </a:r>
            <a:br>
              <a:rPr lang="ru-RU" sz="1600" dirty="0" smtClean="0"/>
            </a:br>
            <a:r>
              <a:rPr lang="ru-RU" sz="1600" dirty="0" smtClean="0"/>
              <a:t>НЕ используйте фон с цифрами, бегущими строками, так как это может привести </a:t>
            </a:r>
            <a:br>
              <a:rPr lang="ru-RU" sz="1600" dirty="0" smtClean="0"/>
            </a:br>
            <a:r>
              <a:rPr lang="ru-RU" sz="1600" dirty="0" smtClean="0"/>
              <a:t>к нежелательным наложениям и техническим проблемам. </a:t>
            </a:r>
            <a:br>
              <a:rPr lang="ru-RU" sz="1600" dirty="0" smtClean="0"/>
            </a:br>
            <a:r>
              <a:rPr lang="ru-RU" sz="1600" dirty="0" smtClean="0"/>
              <a:t>Оцените – нужно ли вам стоять или сидеть, так как не очень хорошо, </a:t>
            </a:r>
            <a:br>
              <a:rPr lang="ru-RU" sz="1600" dirty="0" smtClean="0"/>
            </a:br>
            <a:r>
              <a:rPr lang="ru-RU" sz="1600" dirty="0" smtClean="0"/>
              <a:t>если вы в прекрасной блузке и пижамных брюках. </a:t>
            </a:r>
          </a:p>
          <a:p>
            <a:pPr>
              <a:spcAft>
                <a:spcPts val="1200"/>
              </a:spcAft>
              <a:buFont typeface="Wingdings" charset="2"/>
              <a:buChar char="§"/>
            </a:pPr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1219" y="1199931"/>
            <a:ext cx="7378701" cy="560153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pPr marL="342900" lvl="0" indent="-342900">
              <a:spcAft>
                <a:spcPts val="1200"/>
              </a:spcAft>
            </a:pPr>
            <a:r>
              <a:rPr lang="ru-RU" dirty="0" smtClean="0"/>
              <a:t>3.   Определите повестку. Интервью должно быть структурировано, располагать кандидата к разговору. </a:t>
            </a:r>
            <a:br>
              <a:rPr lang="ru-RU" dirty="0" smtClean="0"/>
            </a:br>
            <a:r>
              <a:rPr lang="ru-RU" dirty="0" smtClean="0"/>
              <a:t>Информируйте кандидата о стуктуре интервью заранее, </a:t>
            </a:r>
            <a:br>
              <a:rPr lang="ru-RU" dirty="0" smtClean="0"/>
            </a:br>
            <a:r>
              <a:rPr lang="ru-RU" dirty="0" smtClean="0"/>
              <a:t>чтобы он знал, что ожидать, кто его будет интервьюировать.</a:t>
            </a:r>
          </a:p>
          <a:p>
            <a:pPr marL="342900" lvl="0" indent="-342900">
              <a:spcAft>
                <a:spcPts val="1200"/>
              </a:spcAft>
            </a:pPr>
            <a:r>
              <a:rPr lang="ru-RU" dirty="0" smtClean="0"/>
              <a:t>4.   Оставайтесь профессионалом. Хотя телеработа смотрится более неформальной, не допускайте того, чтобы она была слишком неформальной. </a:t>
            </a:r>
            <a:br>
              <a:rPr lang="ru-RU" dirty="0" smtClean="0"/>
            </a:br>
            <a:r>
              <a:rPr lang="ru-RU" dirty="0" smtClean="0"/>
              <a:t>Избегайте прерываний: звонков, звуков прихода почты. </a:t>
            </a:r>
            <a:br>
              <a:rPr lang="ru-RU" dirty="0" smtClean="0"/>
            </a:br>
            <a:r>
              <a:rPr lang="ru-RU" dirty="0" smtClean="0"/>
              <a:t>Скажите кандидату, что будете вести записи. </a:t>
            </a:r>
            <a:br>
              <a:rPr lang="ru-RU" dirty="0" smtClean="0"/>
            </a:br>
            <a:r>
              <a:rPr lang="ru-RU" dirty="0" smtClean="0"/>
              <a:t>Поддерживайте зрительный контакт, задавая вопросы перед камерой. </a:t>
            </a:r>
          </a:p>
          <a:p>
            <a:pPr marL="342900" lvl="0" indent="-342900">
              <a:spcAft>
                <a:spcPts val="1200"/>
              </a:spcAft>
            </a:pPr>
            <a:r>
              <a:rPr lang="ru-RU" dirty="0" smtClean="0"/>
              <a:t>5.   Покажите лицо своей компании. Во время цифрового интервью кандидаты не имеют возможности посмотреть на культуру рабочего места, чтобы понять, насколько это их место. </a:t>
            </a:r>
            <a:br>
              <a:rPr lang="ru-RU" dirty="0" smtClean="0"/>
            </a:br>
            <a:r>
              <a:rPr lang="ru-RU" dirty="0" smtClean="0"/>
              <a:t>Покажите видео о компании. </a:t>
            </a:r>
          </a:p>
          <a:p>
            <a:pPr marL="342900" lvl="0" indent="-342900">
              <a:spcAft>
                <a:spcPts val="1200"/>
              </a:spcAft>
            </a:pPr>
            <a:r>
              <a:rPr lang="ru-RU" dirty="0" smtClean="0"/>
              <a:t> 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510" y="1287971"/>
            <a:ext cx="7986886" cy="443198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r>
              <a:rPr lang="ru-RU" b="1" dirty="0" smtClean="0"/>
              <a:t>Нужно ли применять дисциплинарные меры к работникам, </a:t>
            </a:r>
            <a:br>
              <a:rPr lang="ru-RU" b="1" dirty="0" smtClean="0"/>
            </a:br>
            <a:r>
              <a:rPr lang="ru-RU" b="1" dirty="0" smtClean="0"/>
              <a:t>которые вносят вклад в бизнес, но могут разрушать культуру компании </a:t>
            </a:r>
            <a:br>
              <a:rPr lang="ru-RU" b="1" dirty="0" smtClean="0"/>
            </a:br>
            <a:r>
              <a:rPr lang="ru-RU" b="1" dirty="0" smtClean="0"/>
              <a:t>и ее основные ценности, если они отказыаются следовать политике </a:t>
            </a:r>
            <a:br>
              <a:rPr lang="ru-RU" b="1" dirty="0" smtClean="0"/>
            </a:br>
            <a:r>
              <a:rPr lang="ru-RU" b="1" dirty="0" smtClean="0"/>
              <a:t>и правилам?</a:t>
            </a:r>
            <a:br>
              <a:rPr lang="ru-RU" b="1" dirty="0" smtClean="0"/>
            </a:br>
            <a:endParaRPr lang="ru-RU" dirty="0" smtClean="0"/>
          </a:p>
          <a:p>
            <a:r>
              <a:rPr lang="ru-RU" dirty="0" smtClean="0"/>
              <a:t>Менеджеры и </a:t>
            </a:r>
            <a:r>
              <a:rPr lang="en-US" dirty="0" smtClean="0"/>
              <a:t>HR</a:t>
            </a:r>
            <a:r>
              <a:rPr lang="ru-RU" dirty="0" smtClean="0"/>
              <a:t>-профессионалы вынуждены выслушивать возражения других работников по поводу «звезд». </a:t>
            </a:r>
          </a:p>
          <a:p>
            <a:endParaRPr lang="ru-RU" dirty="0" smtClean="0"/>
          </a:p>
          <a:p>
            <a:r>
              <a:rPr lang="ru-RU" dirty="0" smtClean="0"/>
              <a:t>Работники считают, что у руководителей есть любимчики. Страдает моральный дух внутри компании. В результате страдает вовлеченность и производство.</a:t>
            </a:r>
          </a:p>
          <a:p>
            <a:endParaRPr lang="ru-RU" dirty="0" smtClean="0"/>
          </a:p>
          <a:p>
            <a:r>
              <a:rPr lang="ru-RU" dirty="0" smtClean="0"/>
              <a:t>Другие работники понимают, что политика компании игнорируется, и нет равенства в положении работников.  Для всех работников стандарты  должны быть едиными. Никто не может быть выше права, выше политки компании.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0230" y="1199931"/>
            <a:ext cx="7897446" cy="427809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b="1" dirty="0" smtClean="0"/>
              <a:t>Красная дорожка</a:t>
            </a:r>
          </a:p>
          <a:p>
            <a:endParaRPr lang="ru-RU" sz="1600" dirty="0" smtClean="0"/>
          </a:p>
          <a:p>
            <a:r>
              <a:rPr lang="ru-RU" sz="1600" dirty="0" smtClean="0"/>
              <a:t>Программа адаптации должна превратить нервного новичка в полностью интегрированного и производительного члена команды. Нужно связать свои действия с ожиданиями по поводу новичков. Это обязательно окупится – увеличит удержание работников. В США средняя текучесть кадров – 22% в год ( по опросу 2019 года </a:t>
            </a:r>
            <a:r>
              <a:rPr lang="en-US" sz="1600" dirty="0" smtClean="0"/>
              <a:t>Mercer</a:t>
            </a:r>
            <a:r>
              <a:rPr lang="ru-RU" sz="1600" dirty="0" smtClean="0"/>
              <a:t>). Компании тратят от половины до двух годовых заработков работника для замены. Первые 6 месяцев – очень критичны. 31% новых работников покидают организацию (</a:t>
            </a:r>
            <a:r>
              <a:rPr lang="en-US" sz="1600" dirty="0" smtClean="0"/>
              <a:t>Bamboo HR</a:t>
            </a:r>
            <a:r>
              <a:rPr lang="ru-RU" sz="1600" dirty="0" smtClean="0"/>
              <a:t>).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Во многих органиациях адаптация (введение в должность) и ориентация – одно и то же. Но ориентация – это разовое событие, а адаптация – как минимум 90 дней. </a:t>
            </a:r>
            <a:br>
              <a:rPr lang="ru-RU" sz="1600" dirty="0" smtClean="0"/>
            </a:br>
            <a:r>
              <a:rPr lang="ru-RU" sz="1600" dirty="0" smtClean="0"/>
              <a:t>Ориентация - заполнение форм, обсуждение льгот - небольшая часть процесса адаптации. Зависит от размера компании, но скорее всего будет состоять из обучения, связанного с работой, знакомства, акклиматизации в корпоративной обстановке </a:t>
            </a:r>
            <a:br>
              <a:rPr lang="ru-RU" sz="1600" dirty="0" smtClean="0"/>
            </a:br>
            <a:r>
              <a:rPr lang="ru-RU" sz="1600" dirty="0" smtClean="0"/>
              <a:t>и последующих действий в виде опросов, обратной связи для каждого нового работника, который принял ваше предложение. 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342" y="992811"/>
            <a:ext cx="8076324" cy="56323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dirty="0" smtClean="0"/>
              <a:t>Начните этот процесс до первого дня работы и продолжайте в течение нескольких месяцев после присоединения работника к компании. </a:t>
            </a:r>
            <a:br>
              <a:rPr lang="ru-RU" sz="1600" dirty="0" smtClean="0"/>
            </a:br>
            <a:r>
              <a:rPr lang="ru-RU" sz="1600" dirty="0" smtClean="0"/>
              <a:t>Если процесс адаптации проведен быстро – работник не в состоянии справиться </a:t>
            </a:r>
            <a:br>
              <a:rPr lang="ru-RU" sz="1600" dirty="0" smtClean="0"/>
            </a:br>
            <a:r>
              <a:rPr lang="ru-RU" sz="1600" dirty="0" smtClean="0"/>
              <a:t>с чувством выгорания. Синдром выгорания может возникать в результате постоянного </a:t>
            </a:r>
            <a:br>
              <a:rPr lang="ru-RU" sz="1600" dirty="0" smtClean="0"/>
            </a:br>
            <a:r>
              <a:rPr lang="ru-RU" sz="1600" dirty="0" smtClean="0"/>
              <a:t>и длительного по времени взаимодействия с большим количеством людей, когда существует необходимость проявлять различные эмоции, порой не совпадающие </a:t>
            </a:r>
            <a:br>
              <a:rPr lang="ru-RU" sz="1600" dirty="0" smtClean="0"/>
            </a:br>
            <a:r>
              <a:rPr lang="ru-RU" sz="1600" dirty="0" smtClean="0"/>
              <a:t>с внутренним эмоциональным состоянием.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u="sng" dirty="0" smtClean="0"/>
              <a:t>Что делать: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Отправить приветственное письмо и справочник работника до начала работы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Определить, как технологически встроить нового работника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Оборудовать рабочее место перед первым днем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Представить нового работника команде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Определить, кто будет приветствовать работника в его первый день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Определить новичку «партнера» или «друга»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Определить, какие документы нужно заполнить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Запланировать важные встречи и мероприятия по знакомству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Организовать ругулярные проверочные мероприятия как минимум в первые три месяца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332" y="1135919"/>
            <a:ext cx="7736457" cy="3970318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HR нужна поддержка от бизнес-лидеров, особенно если HR в одном лице.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Нужно убедиться, что есть бюджет, время и инструменты (программы обучения, видео по ориентации), чтобы создать успешные программы </a:t>
            </a:r>
            <a:br>
              <a:rPr lang="ru-RU" dirty="0" smtClean="0"/>
            </a:br>
            <a:r>
              <a:rPr lang="ru-RU" dirty="0" smtClean="0"/>
              <a:t>по адаптации. </a:t>
            </a:r>
          </a:p>
          <a:p>
            <a:endParaRPr lang="ru-RU" dirty="0" smtClean="0"/>
          </a:p>
          <a:p>
            <a:r>
              <a:rPr lang="ru-RU" dirty="0" smtClean="0"/>
              <a:t>12% опрошенных работников уверенны, что их организации делают большую работу по адаптации.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только получаете обратную связь – сразу действуйте. </a:t>
            </a:r>
          </a:p>
          <a:p>
            <a:endParaRPr lang="ru-RU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0724" y="1199931"/>
            <a:ext cx="6630276" cy="406265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r>
              <a:rPr lang="ru-RU" sz="1600" b="1" dirty="0" smtClean="0"/>
              <a:t>Советы по виртуальной адаптации</a:t>
            </a:r>
          </a:p>
          <a:p>
            <a:endParaRPr lang="ru-RU" sz="1600" dirty="0" smtClean="0"/>
          </a:p>
          <a:p>
            <a:r>
              <a:rPr lang="ru-RU" sz="1600" dirty="0" smtClean="0"/>
              <a:t>Использование технологий при адаптации снижает количество ошибок, которые происходят, когда все операции выполняются вручную.</a:t>
            </a:r>
          </a:p>
          <a:p>
            <a:endParaRPr lang="ru-RU" sz="1600" dirty="0" smtClean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Сохраняйте человечность процесса. Используйте очное представление – видео митинги с новым работником, видеозвонки.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Используйте обычную почту. Если компания обычно делает кружки, майки, офисные атрибуты - сформируйте подарочную коробку для работников в дистанционном формате. Это укрепляет отношения.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Систематизируйте работу с документами. Всю информацию разместите в информационной системе компании. </a:t>
            </a:r>
            <a:br>
              <a:rPr lang="ru-RU" sz="1600" dirty="0" smtClean="0"/>
            </a:br>
            <a:r>
              <a:rPr lang="ru-RU" sz="1600" dirty="0" smtClean="0"/>
              <a:t>Разрешая делать всю бумажную работу онлайн, вы будете хранить всю информацию централизованно и сократите количество ошибок. 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0724" y="1199931"/>
            <a:ext cx="6630276" cy="400109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r>
              <a:rPr lang="ru-RU" sz="1600" b="1" dirty="0" smtClean="0"/>
              <a:t>Советы по виртуальной адаптации </a:t>
            </a:r>
            <a:r>
              <a:rPr lang="ru-RU" sz="1600" dirty="0" smtClean="0"/>
              <a:t>(продолжение)</a:t>
            </a:r>
            <a:endParaRPr lang="ru-RU" sz="1600" b="1" dirty="0" smtClean="0"/>
          </a:p>
          <a:p>
            <a:endParaRPr lang="ru-RU" sz="1600" b="1" dirty="0" smtClean="0"/>
          </a:p>
          <a:p>
            <a:pPr marL="342900" lvl="0" indent="-342900">
              <a:buAutoNum type="arabicPeriod" startAt="4"/>
            </a:pPr>
            <a:r>
              <a:rPr lang="ru-RU" sz="1600" dirty="0" smtClean="0"/>
              <a:t>Уделяйте внимание культуре организации. </a:t>
            </a:r>
            <a:br>
              <a:rPr lang="ru-RU" sz="1600" dirty="0" smtClean="0"/>
            </a:br>
            <a:r>
              <a:rPr lang="ru-RU" sz="1600" dirty="0" smtClean="0"/>
              <a:t>Работа удаленно не означает, что работники не интегрированы </a:t>
            </a:r>
            <a:br>
              <a:rPr lang="ru-RU" sz="1600" dirty="0" smtClean="0"/>
            </a:br>
            <a:r>
              <a:rPr lang="ru-RU" sz="1600" dirty="0" smtClean="0"/>
              <a:t>в культуру. Привлекайте новых работников к беседам, отвечайте </a:t>
            </a:r>
            <a:br>
              <a:rPr lang="ru-RU" sz="1600" dirty="0" smtClean="0"/>
            </a:br>
            <a:r>
              <a:rPr lang="ru-RU" sz="1600" dirty="0" smtClean="0"/>
              <a:t>на вопросы, не связанные с работой, устраивайте </a:t>
            </a:r>
            <a:r>
              <a:rPr lang="en-US" sz="1600" dirty="0" smtClean="0"/>
              <a:t>Happy Hours</a:t>
            </a:r>
            <a:r>
              <a:rPr lang="ru-RU" sz="1600" dirty="0" smtClean="0"/>
              <a:t>.</a:t>
            </a:r>
          </a:p>
          <a:p>
            <a:pPr marL="342900" lvl="0" indent="-342900">
              <a:buAutoNum type="arabicPeriod" startAt="4"/>
            </a:pPr>
            <a:endParaRPr lang="ru-RU" sz="1600" dirty="0" smtClean="0"/>
          </a:p>
          <a:p>
            <a:pPr marL="342900" indent="-342900">
              <a:buAutoNum type="arabicPeriod" startAt="5"/>
            </a:pPr>
            <a:r>
              <a:rPr lang="ru-RU" sz="1600" dirty="0" smtClean="0"/>
              <a:t>Оставайтесь всегда на связи. Не позволяйте новичкам попасть </a:t>
            </a:r>
            <a:br>
              <a:rPr lang="ru-RU" sz="1600" dirty="0" smtClean="0"/>
            </a:br>
            <a:r>
              <a:rPr lang="ru-RU" sz="1600" dirty="0" smtClean="0"/>
              <a:t>в категории «вне поля зрения», «забытые». </a:t>
            </a:r>
            <a:br>
              <a:rPr lang="ru-RU" sz="1600" dirty="0" smtClean="0"/>
            </a:br>
            <a:r>
              <a:rPr lang="ru-RU" sz="1600" dirty="0" smtClean="0"/>
              <a:t>Менеджеры должны часто проверять новичков любыми способами: сообщения, почта, телефон, видеозвонок.</a:t>
            </a:r>
          </a:p>
          <a:p>
            <a:pPr marL="342900" lvl="0" indent="-342900">
              <a:buAutoNum type="arabicPeriod" startAt="5"/>
            </a:pPr>
            <a:endParaRPr lang="ru-RU" sz="1600" dirty="0" smtClean="0"/>
          </a:p>
          <a:p>
            <a:pPr marL="342900" lvl="0" indent="-342900"/>
            <a:r>
              <a:rPr lang="ru-RU" sz="1600" dirty="0" smtClean="0"/>
              <a:t>6.    Акклиматизируйте новичков. Те, кто начал работу виртуально, </a:t>
            </a:r>
            <a:br>
              <a:rPr lang="ru-RU" sz="1600" dirty="0" smtClean="0"/>
            </a:br>
            <a:r>
              <a:rPr lang="ru-RU" sz="1600" dirty="0" smtClean="0"/>
              <a:t>в конце концов должны начать работу в офисе. </a:t>
            </a:r>
            <a:br>
              <a:rPr lang="ru-RU" sz="1600" dirty="0" smtClean="0"/>
            </a:br>
            <a:r>
              <a:rPr lang="ru-RU" sz="1600" dirty="0" smtClean="0"/>
              <a:t>Их надо будет пригласить и провести личное знакомство. 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903" y="1195147"/>
            <a:ext cx="8192595" cy="495520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/>
              <a:t>Снизить риск сокращения рабочей силы</a:t>
            </a:r>
            <a:endParaRPr lang="ru-RU" sz="1600" dirty="0" smtClean="0"/>
          </a:p>
          <a:p>
            <a:pPr>
              <a:spcAft>
                <a:spcPts val="600"/>
              </a:spcAft>
            </a:pPr>
            <a:r>
              <a:rPr lang="ru-RU" sz="1600" dirty="0" smtClean="0"/>
              <a:t>Готовы ли компании к следующей волне сокращений?</a:t>
            </a:r>
          </a:p>
          <a:p>
            <a:pPr>
              <a:spcAft>
                <a:spcPts val="600"/>
              </a:spcAft>
            </a:pPr>
            <a:r>
              <a:rPr lang="ru-RU" sz="1600" u="sng" dirty="0" smtClean="0"/>
              <a:t>Шаги при сокращении рабочей силы</a:t>
            </a:r>
            <a:endParaRPr lang="ru-RU" sz="1600" dirty="0" smtClean="0"/>
          </a:p>
          <a:p>
            <a:pPr lvl="0">
              <a:spcAft>
                <a:spcPts val="600"/>
              </a:spcAft>
            </a:pPr>
            <a:r>
              <a:rPr lang="ru-RU" sz="1600" dirty="0" smtClean="0"/>
              <a:t>1.  Определить объем сокращения и задокументировать, как этого достичь:</a:t>
            </a:r>
          </a:p>
          <a:p>
            <a:pPr lvl="1">
              <a:spcAft>
                <a:spcPts val="600"/>
              </a:spcAft>
            </a:pPr>
            <a:r>
              <a:rPr lang="ru-RU" sz="1600" dirty="0" smtClean="0"/>
              <a:t>- все работники</a:t>
            </a:r>
          </a:p>
          <a:p>
            <a:pPr lvl="1">
              <a:spcAft>
                <a:spcPts val="600"/>
              </a:spcAft>
            </a:pPr>
            <a:r>
              <a:rPr lang="ru-RU" sz="1600" dirty="0" smtClean="0"/>
              <a:t>- все работники определенного уровня и выше</a:t>
            </a:r>
          </a:p>
          <a:p>
            <a:pPr lvl="1">
              <a:spcAft>
                <a:spcPts val="600"/>
              </a:spcAft>
            </a:pPr>
            <a:r>
              <a:rPr lang="ru-RU" sz="1600" dirty="0" smtClean="0"/>
              <a:t>- работники в определенных географических регионах</a:t>
            </a:r>
          </a:p>
          <a:p>
            <a:pPr lvl="1">
              <a:spcAft>
                <a:spcPts val="600"/>
              </a:spcAft>
            </a:pPr>
            <a:r>
              <a:rPr lang="ru-RU" sz="1600" dirty="0" smtClean="0"/>
              <a:t>- определенные департаменты</a:t>
            </a:r>
          </a:p>
          <a:p>
            <a:pPr lvl="1">
              <a:spcAft>
                <a:spcPts val="600"/>
              </a:spcAft>
            </a:pPr>
            <a:r>
              <a:rPr lang="ru-RU" sz="1600" dirty="0" smtClean="0"/>
              <a:t>- определенные бизнес-единицы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Документирование очень важно.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Анализ неблагоприятного воздействия на определенные бизнес-процессы: </a:t>
            </a:r>
            <a:br>
              <a:rPr lang="ru-RU" sz="1600" dirty="0" smtClean="0"/>
            </a:br>
            <a:r>
              <a:rPr lang="ru-RU" sz="1600" dirty="0" smtClean="0"/>
              <a:t>определить позиции, а не имена.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Избегать фокуса на конкретных работников, за исключением тех случаев, </a:t>
            </a:r>
            <a:br>
              <a:rPr lang="ru-RU" sz="1600" dirty="0" smtClean="0"/>
            </a:br>
            <a:r>
              <a:rPr lang="ru-RU" sz="1600" dirty="0" smtClean="0"/>
              <a:t>когда необходимо обсуждать выполнение работы.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Если процесс децентрализован, каждое решение нужно принимать по конкретным позициям в конкретной области. Все организационные схемы должны быть в руках </a:t>
            </a:r>
            <a:r>
              <a:rPr lang="en-US" sz="1600" dirty="0" smtClean="0"/>
              <a:t>HR</a:t>
            </a:r>
            <a:r>
              <a:rPr lang="ru-RU" sz="1600" dirty="0" smtClean="0"/>
              <a:t>. 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494" y="1189585"/>
            <a:ext cx="8138931" cy="575542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sz="1600" dirty="0" err="1" smtClean="0"/>
              <a:t>С</a:t>
            </a:r>
            <a:r>
              <a:rPr lang="ru-RU" sz="1600" dirty="0" smtClean="0"/>
              <a:t>ЕО </a:t>
            </a:r>
            <a:r>
              <a:rPr lang="en-US" sz="1600" dirty="0" smtClean="0"/>
              <a:t>SHRM Johnny </a:t>
            </a:r>
            <a:r>
              <a:rPr lang="en-US" sz="1600" dirty="0" err="1" smtClean="0"/>
              <a:t>C.Taylor</a:t>
            </a:r>
            <a:r>
              <a:rPr lang="en-US" sz="1600" dirty="0" smtClean="0"/>
              <a:t> Jr.  </a:t>
            </a:r>
            <a:r>
              <a:rPr lang="ru-RU" sz="1600" dirty="0" smtClean="0"/>
              <a:t>в своей вступительной к номеру журнала статье</a:t>
            </a:r>
            <a:r>
              <a:rPr lang="ru-RU" sz="1600" dirty="0" smtClean="0"/>
              <a:t> говорит </a:t>
            </a:r>
            <a:br>
              <a:rPr lang="ru-RU" sz="1600" dirty="0" smtClean="0"/>
            </a:br>
            <a:r>
              <a:rPr lang="ru-RU" sz="1600" dirty="0" smtClean="0"/>
              <a:t>о </a:t>
            </a:r>
            <a:r>
              <a:rPr lang="ru-RU" sz="1600" dirty="0" smtClean="0"/>
              <a:t>своем </a:t>
            </a:r>
            <a:r>
              <a:rPr lang="ru-RU" sz="1600" b="1" dirty="0" smtClean="0"/>
              <a:t>взгляде на новое рабочее место.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en-US" sz="1600" dirty="0" smtClean="0"/>
              <a:t>COVID</a:t>
            </a:r>
            <a:r>
              <a:rPr lang="ru-RU" sz="1600" dirty="0" smtClean="0"/>
              <a:t>-19 не оставил нетронутой ни одной части нашей жизни. </a:t>
            </a:r>
            <a:br>
              <a:rPr lang="ru-RU" sz="1600" dirty="0" smtClean="0"/>
            </a:br>
            <a:r>
              <a:rPr lang="ru-RU" sz="1600" dirty="0" smtClean="0"/>
              <a:t>Несмотря на то, что магазины, рестораны и другие бизнесы открываются, жизнь очень медленно возвращается в обычное русло. </a:t>
            </a:r>
            <a:br>
              <a:rPr lang="ru-RU" sz="1600" dirty="0" smtClean="0"/>
            </a:br>
            <a:r>
              <a:rPr lang="ru-RU" sz="1600" dirty="0" smtClean="0"/>
              <a:t>Этот вирус навсегда изменил нашу жизнь, особенно рабочее место. 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СЕО должен соблюдать очень деликатный баланс между тем, что работники </a:t>
            </a:r>
            <a:br>
              <a:rPr lang="ru-RU" sz="1600" dirty="0" smtClean="0"/>
            </a:br>
            <a:r>
              <a:rPr lang="ru-RU" sz="1600" dirty="0" smtClean="0"/>
              <a:t>в безопасности, и тем, что бизнес двигается вперед. 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«Я </a:t>
            </a:r>
            <a:r>
              <a:rPr lang="ru-RU" sz="1600" dirty="0" smtClean="0"/>
              <a:t>забочусь о наших членах </a:t>
            </a:r>
            <a:r>
              <a:rPr lang="en-US" sz="1600" dirty="0" smtClean="0"/>
              <a:t>SHRM</a:t>
            </a:r>
            <a:r>
              <a:rPr lang="ru-RU" sz="1600" dirty="0" smtClean="0"/>
              <a:t> и о профессии, чтобы мы были в курсе всех новостей, обладали знаниями и ресурсами, чтобы управлять в «новой нормальности». </a:t>
            </a:r>
            <a:br>
              <a:rPr lang="ru-RU" sz="1600" dirty="0" smtClean="0"/>
            </a:br>
            <a:r>
              <a:rPr lang="ru-RU" sz="1600" dirty="0" smtClean="0"/>
              <a:t>Я одновременно руковожу 400 работниками в США и за рубежом в постоянно меняющейся бизнес-</a:t>
            </a:r>
            <a:r>
              <a:rPr lang="ru-RU" sz="1600" smtClean="0"/>
              <a:t>обстановке</a:t>
            </a:r>
            <a:r>
              <a:rPr lang="ru-RU" sz="1600" smtClean="0"/>
              <a:t>.»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Мгогие бизнес-лидеры сейчас владеют информацией о вирусе, но мы должны понимать, что меняется и будет меняться в бизнесе, бюджетах и управлении рабочей силой, </a:t>
            </a:r>
            <a:br>
              <a:rPr lang="ru-RU" sz="1600" dirty="0" smtClean="0"/>
            </a:br>
            <a:r>
              <a:rPr lang="ru-RU" sz="1600" dirty="0" smtClean="0"/>
              <a:t>на что смотреть в будущем, как наращивать свои силы.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183" y="992811"/>
            <a:ext cx="7977941" cy="59554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600" dirty="0" smtClean="0"/>
              <a:t>2.  Какие позиции удалить?</a:t>
            </a:r>
            <a:br>
              <a:rPr lang="ru-RU" sz="1600" dirty="0" smtClean="0"/>
            </a:br>
            <a:r>
              <a:rPr lang="ru-RU" sz="1600" dirty="0" smtClean="0"/>
              <a:t>  </a:t>
            </a:r>
            <a:br>
              <a:rPr lang="ru-RU" sz="1600" dirty="0" smtClean="0"/>
            </a:br>
            <a:r>
              <a:rPr lang="ru-RU" sz="1600" dirty="0" smtClean="0"/>
              <a:t>Для каждой группы работников нужно определить, какие позиции сократить, </a:t>
            </a:r>
            <a:br>
              <a:rPr lang="ru-RU" sz="1600" dirty="0" smtClean="0"/>
            </a:br>
            <a:r>
              <a:rPr lang="ru-RU" sz="1600" dirty="0" smtClean="0"/>
              <a:t>какие скомбинировоать, какие оставить.  </a:t>
            </a:r>
            <a:br>
              <a:rPr lang="ru-RU" sz="1600" dirty="0" smtClean="0"/>
            </a:br>
            <a:r>
              <a:rPr lang="ru-RU" sz="1600" dirty="0" smtClean="0"/>
              <a:t>Документировать причины сокращения или комбинирования.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Говорить, что позиции не нужны больше, не имеет ценности. </a:t>
            </a:r>
            <a:br>
              <a:rPr lang="ru-RU" sz="1600" dirty="0" smtClean="0"/>
            </a:br>
            <a:r>
              <a:rPr lang="ru-RU" sz="1600" dirty="0" smtClean="0"/>
              <a:t>Почему они больше не нужны? Нужно меньше ответственности в контексте спада деловой активности? </a:t>
            </a:r>
            <a:br>
              <a:rPr lang="ru-RU" sz="1600" dirty="0" smtClean="0"/>
            </a:br>
            <a:r>
              <a:rPr lang="ru-RU" sz="1600" dirty="0" smtClean="0"/>
              <a:t>Можем ли мы сохранить деньги за счет привлечения работников со стороны?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Документирование важно независимо от того, отдельные это работники или их много </a:t>
            </a:r>
            <a:br>
              <a:rPr lang="ru-RU" sz="1600" dirty="0" smtClean="0"/>
            </a:br>
            <a:r>
              <a:rPr lang="ru-RU" sz="1600" dirty="0" smtClean="0"/>
              <a:t>в данной роли. Но еще нужно учесть показатели работы и стаж. </a:t>
            </a:r>
            <a:br>
              <a:rPr lang="ru-RU" sz="1600" dirty="0" smtClean="0"/>
            </a:br>
            <a:r>
              <a:rPr lang="ru-RU" sz="1600" dirty="0" smtClean="0"/>
              <a:t>Если Вам нужно 7 из 11 менеджеров в данном месте, как вы решите – кого уволить? </a:t>
            </a:r>
          </a:p>
          <a:p>
            <a:pPr>
              <a:spcAft>
                <a:spcPts val="1800"/>
              </a:spcAft>
            </a:pPr>
            <a:r>
              <a:rPr lang="ru-RU" sz="1600" dirty="0" smtClean="0"/>
              <a:t>Применяйте критерии к группе работников. Если несколько работников занимают одинаковые позиции,  на которых принимаются решения, нужно выработать критерии для тех, кого увольняем.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Когда различные критерии применяются к различным группам людей, существует риск, что возникнут проблемы справедливости. </a:t>
            </a:r>
            <a:br>
              <a:rPr lang="ru-RU" sz="1600" dirty="0" smtClean="0"/>
            </a:br>
            <a:r>
              <a:rPr lang="ru-RU" sz="1600" dirty="0" smtClean="0"/>
              <a:t>Это возможно, но критерии должны быть обоснованы и документированы.  </a:t>
            </a:r>
          </a:p>
          <a:p>
            <a:pPr lvl="0"/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1781" y="1342836"/>
            <a:ext cx="7781176" cy="424731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r>
              <a:rPr lang="ru-RU" sz="1600" dirty="0" smtClean="0"/>
              <a:t>У HR важная роль вне зависимости от того, централизовано или децентрализовано сокращение штатов. Выслуга лет – самый безопасный критерий, но он может быть самый слабый с точки зрения бизнес-перспектив.  </a:t>
            </a:r>
            <a:br>
              <a:rPr lang="ru-RU" sz="1600" dirty="0" smtClean="0"/>
            </a:br>
            <a:r>
              <a:rPr lang="ru-RU" sz="1600" dirty="0" smtClean="0"/>
              <a:t>Производственные показатели – лучший критерий с перспективой выполнения миссии, но нельзя допускать субьективизм. </a:t>
            </a:r>
          </a:p>
          <a:p>
            <a:endParaRPr lang="ru-RU" sz="1600" dirty="0" smtClean="0"/>
          </a:p>
          <a:p>
            <a:r>
              <a:rPr lang="ru-RU" sz="1600" dirty="0" smtClean="0"/>
              <a:t>Взгляд должен быть с учетом всех подходов. </a:t>
            </a:r>
            <a:br>
              <a:rPr lang="ru-RU" sz="1600" dirty="0" smtClean="0"/>
            </a:br>
            <a:r>
              <a:rPr lang="ru-RU" sz="1600" dirty="0" smtClean="0"/>
              <a:t>Например, мы определили всех работников как A-, B- и C-игроков на основе производительности. Работодатель может уволить С-игроков сначала, затем с учетом стажа, но исключая А-игроков.</a:t>
            </a:r>
          </a:p>
          <a:p>
            <a:r>
              <a:rPr lang="ru-RU" sz="1600" dirty="0" smtClean="0"/>
              <a:t> </a:t>
            </a:r>
          </a:p>
          <a:p>
            <a:r>
              <a:rPr lang="ru-RU" sz="1600" dirty="0" smtClean="0"/>
              <a:t>Если есть контракты с профсоюзами, то самый основной критерий – стаж.  </a:t>
            </a:r>
            <a:br>
              <a:rPr lang="ru-RU" sz="1600" dirty="0" smtClean="0"/>
            </a:br>
            <a:r>
              <a:rPr lang="ru-RU" sz="1600" dirty="0" smtClean="0"/>
              <a:t>Поэтому профсоюзы могут заменять более молодых работников, используя «защитные права». Для работников вне профсоюзов таких прав нет. </a:t>
            </a:r>
          </a:p>
          <a:p>
            <a:r>
              <a:rPr lang="ru-RU" sz="1600" dirty="0" smtClean="0"/>
              <a:t>Но работодатель может распространить имеющиеся правила и на них. 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4521" y="762001"/>
            <a:ext cx="8422904" cy="577081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/>
              <a:t>Пример: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Иван работает в компании 30 лет. У него есть навыки, чтобы выполнять работу Светланы. Светлана работает в компании пять месяцев. </a:t>
            </a:r>
            <a:br>
              <a:rPr lang="ru-RU" sz="1600" dirty="0" smtClean="0"/>
            </a:br>
            <a:r>
              <a:rPr lang="ru-RU" sz="1600" dirty="0" smtClean="0"/>
              <a:t>Вы реально хотите, чтобы Иван ушел, а Светлана осталась? Если Вы решите изменить зарплату Ивана, чтобы Светлана на своей позиции получала меньше, то ответ – «да».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Увольнять работников надо с уважением и достоинством.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«Люди забудут, что вы сказали, забудут, что вы сделали, но никогда не забудут,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ru-RU" sz="1600" dirty="0" smtClean="0"/>
              <a:t>как вы позволили им почувствовать себя».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Часто уволенные работники идут к юристам, потому что чувтсвуют себя униженными. Обучайте своих менеджеров, что нужно говорить при увольнении. </a:t>
            </a:r>
            <a:br>
              <a:rPr lang="ru-RU" sz="1600" dirty="0" smtClean="0"/>
            </a:br>
            <a:r>
              <a:rPr lang="ru-RU" sz="1600" dirty="0" smtClean="0"/>
              <a:t>«Для меня это тяжелее, чем для Вас» - говорить неправильно. Сложнее будет выиграть дело в суде.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Если мы учитываем выполнение  работы, когда увольняем работников, нужно себя спрашивать:</a:t>
            </a:r>
          </a:p>
          <a:p>
            <a:pPr lvl="0">
              <a:spcAft>
                <a:spcPts val="600"/>
              </a:spcAft>
              <a:buFont typeface="Arial"/>
              <a:buChar char="•"/>
            </a:pPr>
            <a:r>
              <a:rPr lang="ru-RU" sz="1600" dirty="0" smtClean="0"/>
              <a:t>  Все ли элементы системы оценки были учтены? Вы можете учитывать только критические элементы или все элементы, но каждому элементу придавать различный вес. </a:t>
            </a:r>
            <a:br>
              <a:rPr lang="ru-RU" sz="1600" dirty="0" smtClean="0"/>
            </a:br>
            <a:r>
              <a:rPr lang="ru-RU" sz="1600" dirty="0" smtClean="0"/>
              <a:t>Обязательно документировать. </a:t>
            </a:r>
          </a:p>
          <a:p>
            <a:pPr lvl="0">
              <a:spcAft>
                <a:spcPts val="600"/>
              </a:spcAft>
              <a:buFont typeface="Arial"/>
              <a:buChar char="•"/>
            </a:pPr>
            <a:r>
              <a:rPr lang="ru-RU" sz="1600" dirty="0" smtClean="0"/>
              <a:t>  Если текущая оценка не отражает текущего выполнения работы? Почему? Запишите это. </a:t>
            </a:r>
          </a:p>
          <a:p>
            <a:pPr lvl="0">
              <a:spcAft>
                <a:spcPts val="600"/>
              </a:spcAft>
              <a:buFont typeface="Arial"/>
              <a:buChar char="•"/>
            </a:pPr>
            <a:r>
              <a:rPr lang="ru-RU" sz="1600" dirty="0" smtClean="0"/>
              <a:t>  Если нет оценки? Проведите сейчас.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287480"/>
            <a:ext cx="6846614" cy="483209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У HR – критическая роль в оценке оценщиков, когда анализируется прошлая и новая документация по оценке. </a:t>
            </a:r>
          </a:p>
          <a:p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Нужно смотреть на то, что используется: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-  бездоказательные утверждения, например, «слабые навыки  общения»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-  внимание на мотивы, а не на результат. Например, </a:t>
            </a:r>
            <a:br>
              <a:rPr lang="ru-RU" dirty="0" smtClean="0"/>
            </a:br>
            <a:r>
              <a:rPr lang="ru-RU" dirty="0" smtClean="0"/>
              <a:t>«работник не пытается»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-  слова и фразы, которые являются символами субьективизма, например «негибкий, непреданный, ленивый»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Каждый раз  добивайтесь от оценщика доказательств. </a:t>
            </a:r>
            <a:br>
              <a:rPr lang="ru-RU" dirty="0" smtClean="0"/>
            </a:br>
            <a:r>
              <a:rPr lang="ru-RU" dirty="0" smtClean="0"/>
              <a:t>Проблема может быть в выражении мысли, а не в мыслительном процессе.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1781" y="1207473"/>
            <a:ext cx="7727513" cy="507831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Все внимание на Искусственный Интеллект</a:t>
            </a:r>
          </a:p>
          <a:p>
            <a:endParaRPr lang="ru-RU" dirty="0" smtClean="0"/>
          </a:p>
          <a:p>
            <a:r>
              <a:rPr lang="ru-RU" dirty="0" smtClean="0"/>
              <a:t>Медовый месяц использования ИИ закончился. </a:t>
            </a:r>
            <a:br>
              <a:rPr lang="ru-RU" dirty="0" smtClean="0"/>
            </a:br>
            <a:r>
              <a:rPr lang="ru-RU" dirty="0" smtClean="0"/>
              <a:t>Службы </a:t>
            </a:r>
            <a:r>
              <a:rPr lang="en-US" dirty="0" smtClean="0"/>
              <a:t>HR</a:t>
            </a:r>
            <a:r>
              <a:rPr lang="ru-RU" dirty="0" smtClean="0"/>
              <a:t>, после краткого знакомства с инструментами, </a:t>
            </a:r>
            <a:br>
              <a:rPr lang="ru-RU" dirty="0" smtClean="0"/>
            </a:br>
            <a:r>
              <a:rPr lang="ru-RU" dirty="0" smtClean="0"/>
              <a:t>сейчас находятся в поисках алгоритмов машинного обучения </a:t>
            </a:r>
            <a:br>
              <a:rPr lang="ru-RU" dirty="0" smtClean="0"/>
            </a:br>
            <a:r>
              <a:rPr lang="ru-RU" dirty="0" smtClean="0"/>
              <a:t>для оценки эффективности набора, вовлеченности, разделенных сервисов*, обучения и развития.</a:t>
            </a:r>
          </a:p>
          <a:p>
            <a:endParaRPr lang="ru-RU" dirty="0" smtClean="0"/>
          </a:p>
          <a:p>
            <a:r>
              <a:rPr lang="ru-RU" dirty="0" smtClean="0"/>
              <a:t>По мере развития ИИ интерес у законодателей и надзорных органов увеличивается - они интересуются этическими вопросами и объективностью технологий. Главный вопрос - прозрачность того, как работают инструменты. В компании появляются «черные ящики», где есть неясность, как они работают. Появляется предубеждение при принятии решений о наборе. </a:t>
            </a:r>
          </a:p>
          <a:p>
            <a:endParaRPr lang="ru-RU" dirty="0" smtClean="0"/>
          </a:p>
          <a:p>
            <a:r>
              <a:rPr lang="ru-RU" dirty="0" smtClean="0"/>
              <a:t>_________________</a:t>
            </a:r>
          </a:p>
          <a:p>
            <a:r>
              <a:rPr lang="ru-RU" dirty="0" smtClean="0"/>
              <a:t>*концентрация и централизация однородных функций в пределах одного предприятия (</a:t>
            </a:r>
            <a:r>
              <a:rPr lang="en-US" dirty="0" smtClean="0"/>
              <a:t>Shared Services Centers</a:t>
            </a:r>
            <a:r>
              <a:rPr lang="ru-RU" dirty="0" smtClean="0"/>
              <a:t>, общие центры обслуживания)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3398" y="1126975"/>
            <a:ext cx="7968998" cy="600164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dirty="0" smtClean="0"/>
              <a:t>Например, штат Иллинойс издал закон, который касается видеоинтервью. Закон требует от компаний сообщать кандидатам, что при интервью будут использованы технологии для анализа их записи, а также объяснять кандидатам, как работает ИИ, и получать согласие кандидата перед интервью.  </a:t>
            </a:r>
          </a:p>
          <a:p>
            <a:endParaRPr lang="ru-RU" sz="1600" dirty="0" smtClean="0"/>
          </a:p>
          <a:p>
            <a:r>
              <a:rPr lang="ru-RU" sz="1600" dirty="0" smtClean="0"/>
              <a:t>Другие штаты также готовят подобное законодательство, поэтому, если его примут, перед продажей инструмента на конкретной территории он должен будет быть проверен на отсутствие предубеждений.</a:t>
            </a:r>
            <a:br>
              <a:rPr lang="ru-RU" sz="1600" dirty="0" smtClean="0"/>
            </a:br>
            <a:r>
              <a:rPr lang="ru-RU" sz="1600" dirty="0" smtClean="0"/>
              <a:t> </a:t>
            </a:r>
          </a:p>
          <a:p>
            <a:r>
              <a:rPr lang="ru-RU" sz="1600" dirty="0" smtClean="0"/>
              <a:t>2019: </a:t>
            </a:r>
            <a:r>
              <a:rPr lang="en-US" sz="1600" dirty="0" smtClean="0"/>
              <a:t>Electronic Privacy Information Center</a:t>
            </a:r>
            <a:r>
              <a:rPr lang="ru-RU" sz="1600" dirty="0" smtClean="0"/>
              <a:t> запросил расследование в отношении </a:t>
            </a:r>
            <a:r>
              <a:rPr lang="en-US" sz="1600" dirty="0" smtClean="0"/>
              <a:t>Hire </a:t>
            </a:r>
            <a:r>
              <a:rPr lang="en-US" sz="1600" dirty="0" err="1" smtClean="0"/>
              <a:t>Vue</a:t>
            </a:r>
            <a:r>
              <a:rPr lang="ru-RU" sz="1600" dirty="0" smtClean="0"/>
              <a:t>, которые не соблюдали международные стандарты справедливости, прозрачности и ответственности на использование ИИ инструментов при интервью.</a:t>
            </a:r>
            <a:br>
              <a:rPr lang="ru-RU" sz="1600" dirty="0" smtClean="0"/>
            </a:br>
            <a:r>
              <a:rPr lang="ru-RU" sz="1600" dirty="0" smtClean="0"/>
              <a:t> </a:t>
            </a:r>
          </a:p>
          <a:p>
            <a:r>
              <a:rPr lang="ru-RU" sz="1600" u="sng" dirty="0" smtClean="0"/>
              <a:t>Что требуется?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Более детальное описание на экране, что кандидату ожидать, как его будут оценивать, как компания проводит весь процесс набора. </a:t>
            </a:r>
            <a:br>
              <a:rPr lang="ru-RU" sz="1600" dirty="0" smtClean="0"/>
            </a:br>
            <a:r>
              <a:rPr lang="ru-RU" sz="1600" dirty="0" smtClean="0"/>
              <a:t>И есть опасность, что это поможет кандидатам «обмануть» систему оценки.</a:t>
            </a:r>
            <a:r>
              <a:rPr lang="en-US" sz="1600" b="1" i="1" dirty="0" smtClean="0"/>
              <a:t> </a:t>
            </a:r>
            <a:endParaRPr lang="ru-RU" sz="1600" b="1" i="1" dirty="0" smtClean="0"/>
          </a:p>
          <a:p>
            <a:endParaRPr lang="ru-RU" sz="1600" b="1" i="1" dirty="0" smtClean="0"/>
          </a:p>
          <a:p>
            <a:r>
              <a:rPr lang="en-US" sz="1600" b="1" i="1" dirty="0" smtClean="0"/>
              <a:t>Ben Eubanks “Artificial Intelligence for HR” (</a:t>
            </a:r>
            <a:r>
              <a:rPr lang="en-US" sz="1600" b="1" i="1" dirty="0" err="1" smtClean="0"/>
              <a:t>Kogan</a:t>
            </a:r>
            <a:r>
              <a:rPr lang="en-US" sz="1600" b="1" i="1" dirty="0" smtClean="0"/>
              <a:t> Page, 2018)</a:t>
            </a:r>
            <a:endParaRPr lang="ru-RU" sz="1600" b="1" i="1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5" y="1440023"/>
            <a:ext cx="7400613" cy="424731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en-US" b="1" i="1" dirty="0" err="1" smtClean="0"/>
              <a:t>Mindi</a:t>
            </a:r>
            <a:r>
              <a:rPr lang="en-US" b="1" i="1" dirty="0" smtClean="0"/>
              <a:t> Grossman</a:t>
            </a:r>
            <a:r>
              <a:rPr lang="ru-RU" b="1" i="1" dirty="0" smtClean="0"/>
              <a:t>, </a:t>
            </a:r>
            <a:r>
              <a:rPr lang="en-US" b="1" i="1" dirty="0" smtClean="0"/>
              <a:t>CEO WW International</a:t>
            </a:r>
            <a:endParaRPr lang="ru-RU" b="1" i="1" dirty="0" smtClean="0"/>
          </a:p>
          <a:p>
            <a:endParaRPr lang="ru-RU" dirty="0" smtClean="0"/>
          </a:p>
          <a:p>
            <a:r>
              <a:rPr lang="ru-RU" b="1" dirty="0" smtClean="0"/>
              <a:t>Что могут сделать работодатели для помощи работникам </a:t>
            </a:r>
            <a:br>
              <a:rPr lang="ru-RU" b="1" dirty="0" smtClean="0"/>
            </a:br>
            <a:r>
              <a:rPr lang="ru-RU" b="1" dirty="0" smtClean="0"/>
              <a:t>в период неопределенности?</a:t>
            </a:r>
          </a:p>
          <a:p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dirty="0" smtClean="0"/>
              <a:t>Убрать страх. Поддерживать работников и говорить: </a:t>
            </a:r>
            <a:br>
              <a:rPr lang="ru-RU" dirty="0" smtClean="0"/>
            </a:br>
            <a:r>
              <a:rPr lang="ru-RU" dirty="0" smtClean="0"/>
              <a:t>«все хорошо», если даже что-то идет не так.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Сейчас не время для тщательного разглядывания и микроменеджмента (чрезмерного контроля подчиненных). Очень важны взаимоотношения, «живые» встречи с работниками, чтобы снабжать их информацией </a:t>
            </a:r>
            <a:br>
              <a:rPr lang="ru-RU" dirty="0" smtClean="0"/>
            </a:br>
            <a:r>
              <a:rPr lang="ru-RU" dirty="0" smtClean="0"/>
              <a:t>и слушать, чем они озабочены.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Чувствовать пульс своих работников.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8679" y="1178658"/>
            <a:ext cx="7906391" cy="484748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b="1" dirty="0" smtClean="0"/>
              <a:t>Как компании используют технологии, чтобы принять измененные условия?</a:t>
            </a:r>
            <a:br>
              <a:rPr lang="ru-RU" sz="1600" b="1" dirty="0" smtClean="0"/>
            </a:br>
            <a:endParaRPr lang="ru-RU" sz="1600" dirty="0" smtClean="0"/>
          </a:p>
          <a:p>
            <a:r>
              <a:rPr lang="ru-RU" sz="1600" dirty="0" smtClean="0"/>
              <a:t>Ввели гибкость в организации рабочего процесса еще до пандемии. </a:t>
            </a:r>
            <a:br>
              <a:rPr lang="ru-RU" sz="1600" dirty="0" smtClean="0"/>
            </a:br>
            <a:r>
              <a:rPr lang="ru-RU" sz="1600" dirty="0" smtClean="0"/>
              <a:t>Пришлось крутиться. Закрыли занятия во всех классах. Все классы (30 000 курсов в неделю) по всему миру проводятся виртуально. Остановили занятия в студии, за три  дня  обучили 12 000 человек «как использовать виртуальные технологии». Наши тренеры оценили, как мы это быстро сделали, обеспечив безопасность и вовлеченность работников. 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b="1" dirty="0" smtClean="0"/>
              <a:t>Какое влияние окажет пандемия на корпоративную культуту </a:t>
            </a:r>
            <a:br>
              <a:rPr lang="ru-RU" sz="1600" b="1" dirty="0" smtClean="0"/>
            </a:br>
            <a:r>
              <a:rPr lang="ru-RU" sz="1600" b="1" dirty="0" smtClean="0"/>
              <a:t>в долгосрочной перспективе? </a:t>
            </a:r>
            <a:br>
              <a:rPr lang="ru-RU" sz="1600" b="1" dirty="0" smtClean="0"/>
            </a:br>
            <a:endParaRPr lang="ru-RU" sz="1600" dirty="0" smtClean="0"/>
          </a:p>
          <a:p>
            <a:pPr>
              <a:spcAft>
                <a:spcPts val="600"/>
              </a:spcAft>
            </a:pPr>
            <a:r>
              <a:rPr lang="ru-RU" sz="1600" dirty="0" smtClean="0"/>
              <a:t>Будет больше внимания уделяться здоровью и оздоровлению. </a:t>
            </a:r>
            <a:br>
              <a:rPr lang="ru-RU" sz="1600" dirty="0" smtClean="0"/>
            </a:br>
            <a:r>
              <a:rPr lang="ru-RU" sz="1600" dirty="0" smtClean="0"/>
              <a:t>Люди будут чувствовать повышенное внимание к тому, что здоровье </a:t>
            </a:r>
            <a:br>
              <a:rPr lang="ru-RU" sz="1600" dirty="0" smtClean="0"/>
            </a:br>
            <a:r>
              <a:rPr lang="ru-RU" sz="1600" dirty="0" smtClean="0"/>
              <a:t>и оздоровление значит для них – эмоциональное, физическое и финансовое.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Работники будут видеть больше гибкости. Это не означает более братскую обстановку, а более доверительную  и гибкую по формам, чтобы выполнять работу. </a:t>
            </a:r>
          </a:p>
          <a:p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3893" y="1431079"/>
            <a:ext cx="8031605" cy="48782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Как  HR специалисты момогают оживить свои компании после перерыва?</a:t>
            </a:r>
            <a:br>
              <a:rPr lang="ru-RU" b="1" dirty="0" smtClean="0"/>
            </a:b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Первое – вернуть людей обратно. Когда они вернутся – все внимание на них. Адаптция будет проходить заново. Это не просто влючить свет и разрешить всем войти. </a:t>
            </a:r>
            <a:br>
              <a:rPr lang="ru-RU" dirty="0" smtClean="0"/>
            </a:br>
            <a:r>
              <a:rPr lang="ru-RU" dirty="0" smtClean="0"/>
              <a:t>Людей придется учить. Что люди чувствуют? Чему они уже научились в этот период? </a:t>
            </a:r>
            <a:br>
              <a:rPr lang="ru-RU" dirty="0" smtClean="0"/>
            </a:br>
            <a:r>
              <a:rPr lang="ru-RU" dirty="0" smtClean="0"/>
              <a:t>Что им нужно делать по-другому?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определенных областях наша компания несет большую нагрузку, а в других - нет. Некоторые выполняют наиболее трудную часть работы. Поместите людей в разные команды, чтобы использовать накопленный опыт. Это вдохновит их, повысит значимость и полезность их работы. Например, кто-то в команде по эксплуатации будет работать над созданием марочного товара. Это расширит их возможности.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025" y="921257"/>
            <a:ext cx="8503399" cy="523220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b="1" dirty="0" smtClean="0"/>
              <a:t>Какие советы можно дать HR профессионалам в условиях неопределенности?</a:t>
            </a:r>
            <a:br>
              <a:rPr lang="ru-RU" sz="1600" b="1" dirty="0" smtClean="0"/>
            </a:br>
            <a:endParaRPr lang="ru-RU" sz="1600" dirty="0" smtClean="0"/>
          </a:p>
          <a:p>
            <a:pPr>
              <a:spcAft>
                <a:spcPts val="600"/>
              </a:spcAft>
            </a:pPr>
            <a:r>
              <a:rPr lang="ru-RU" sz="1600" dirty="0" smtClean="0"/>
              <a:t>Быть человечными, решительными, целеустремленными и стойкими к потрясениям. </a:t>
            </a:r>
            <a:br>
              <a:rPr lang="ru-RU" sz="1600" dirty="0" smtClean="0"/>
            </a:br>
            <a:r>
              <a:rPr lang="ru-RU" sz="1600" dirty="0" smtClean="0"/>
              <a:t>Стойкий оптимист – самое лучшее состояние. Как решать проблемы, чтобы  двигаться вперед? Думать быстрее, более гибко, пробовать больше вещей и действовать быстрее.  </a:t>
            </a:r>
            <a:br>
              <a:rPr lang="ru-RU" sz="1600" dirty="0" smtClean="0"/>
            </a:br>
            <a:r>
              <a:rPr lang="ru-RU" sz="1600" dirty="0" smtClean="0"/>
              <a:t>Важен прогресс, а не перфекционизм!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Основное – люди, инновации и возможности.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Активно предлагать различные сценарии. Помогает ведение дневника кризиса. </a:t>
            </a:r>
            <a:br>
              <a:rPr lang="ru-RU" sz="1600" dirty="0" smtClean="0"/>
            </a:br>
            <a:r>
              <a:rPr lang="ru-RU" sz="1600" dirty="0" smtClean="0"/>
              <a:t>Это полная коллекция документов о процессах, и как мы их  сохраняем/меняем во время кризиса. Обсуждаем каждый сценарий – что делаем?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Смотреть на всё, как на возможности, наступательные действия.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Как может CEO продвигать культуру здоровья и оздоровления работников?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Создать атмосферу, когда люди могут жить более насыщенной жизнью, получать удовольствие, сохраняя результативность, эффективность, финансовую безопасность.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Люди на воспринимают свою жизнь без работы, поэтому ожидания от культуры рабочего места очень важны. Люди хотят честности и достоверности. Программы по оздоровлению работают только при условии вовлеченности работников. Недостаточно иметь только список программ. Трансформации будут возможны, если люди неравнодушны и вдохновлены тем, </a:t>
            </a:r>
            <a:br>
              <a:rPr lang="ru-RU" sz="1600" dirty="0" smtClean="0"/>
            </a:br>
            <a:r>
              <a:rPr lang="ru-RU" sz="1600" dirty="0" smtClean="0"/>
              <a:t>что они делают. Сегодня это очень важно! 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0724" y="1199931"/>
            <a:ext cx="6630276" cy="47397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r>
              <a:rPr lang="ru-RU" sz="1600" b="1" dirty="0" smtClean="0"/>
              <a:t>У нас есть результаты последнего опроса о </a:t>
            </a:r>
            <a:r>
              <a:rPr lang="en-US" sz="1600" b="1" dirty="0" smtClean="0"/>
              <a:t>COVID</a:t>
            </a:r>
            <a:r>
              <a:rPr lang="ru-RU" sz="1600" b="1" dirty="0" smtClean="0"/>
              <a:t>-19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Рабочее место станет основой основ нашего возрождения:</a:t>
            </a:r>
          </a:p>
          <a:p>
            <a:r>
              <a:rPr lang="ru-RU" sz="16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В 2020 году бюджет и планы будут свернуты, все работники станут </a:t>
            </a:r>
            <a:br>
              <a:rPr lang="ru-RU" sz="1600" dirty="0" smtClean="0"/>
            </a:br>
            <a:r>
              <a:rPr lang="ru-RU" sz="1600" dirty="0" smtClean="0"/>
              <a:t>с финансовой точки зрения более консервативными в будущем году.</a:t>
            </a:r>
          </a:p>
          <a:p>
            <a:pPr marL="342900" lvl="0" indent="-342900">
              <a:buFont typeface="+mj-lt"/>
              <a:buAutoNum type="arabicPeriod"/>
            </a:pP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Бизнес-путешествия будут значительно урезаны. </a:t>
            </a:r>
            <a:br>
              <a:rPr lang="ru-RU" sz="1600" dirty="0" smtClean="0"/>
            </a:br>
            <a:r>
              <a:rPr lang="ru-RU" sz="1600" dirty="0" smtClean="0"/>
              <a:t>Удаленная работа станет наиболее широкой альтернативой </a:t>
            </a:r>
            <a:br>
              <a:rPr lang="ru-RU" sz="1600" dirty="0" smtClean="0"/>
            </a:br>
            <a:r>
              <a:rPr lang="ru-RU" sz="1600" dirty="0" smtClean="0"/>
              <a:t>работе на территории предприятия.</a:t>
            </a:r>
          </a:p>
          <a:p>
            <a:pPr marL="342900" lvl="0" indent="-342900">
              <a:buFont typeface="+mj-lt"/>
              <a:buAutoNum type="arabicPeriod"/>
            </a:pP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Произойдет изменение стратегий в найме.</a:t>
            </a:r>
          </a:p>
          <a:p>
            <a:pPr marL="342900" lvl="0" indent="-342900">
              <a:buFont typeface="+mj-lt"/>
              <a:buAutoNum type="arabicPeriod"/>
            </a:pP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Увеличится ответственность руководителей за предупреждение увеличения новых случаев заражения на рабочих местах. </a:t>
            </a:r>
            <a:br>
              <a:rPr lang="ru-RU" sz="1600" dirty="0" smtClean="0"/>
            </a:br>
            <a:r>
              <a:rPr lang="ru-RU" sz="1600" dirty="0" smtClean="0"/>
              <a:t>Появятся новые стандарты в гигиене, дистанцировании </a:t>
            </a:r>
            <a:br>
              <a:rPr lang="ru-RU" sz="1600" dirty="0" smtClean="0"/>
            </a:br>
            <a:r>
              <a:rPr lang="ru-RU" sz="1600" dirty="0" smtClean="0"/>
              <a:t>и персональной защите.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135919"/>
            <a:ext cx="6808632" cy="513987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Что означает пандемия для HR?</a:t>
            </a:r>
          </a:p>
          <a:p>
            <a:r>
              <a:rPr lang="ru-RU" dirty="0" smtClean="0"/>
              <a:t>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SHRM опрос, 2 278 членов, 1-8 апреля 2020 года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2 из 3-х работодателей говорят, что сложно управлять моральным состоянием работников.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Вирус – это не торнадо или наводнение, которые наносят ущерб </a:t>
            </a:r>
            <a:br>
              <a:rPr lang="ru-RU" dirty="0" smtClean="0"/>
            </a:br>
            <a:r>
              <a:rPr lang="ru-RU" dirty="0" smtClean="0"/>
              <a:t>и уходят. Он растягивается во времени, оставляя работников </a:t>
            </a:r>
            <a:br>
              <a:rPr lang="ru-RU" dirty="0" smtClean="0"/>
            </a:br>
            <a:r>
              <a:rPr lang="ru-RU" dirty="0" smtClean="0"/>
              <a:t>и их лидеров в состоянии неопределенности.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Сегодня роль HR поднята внутри организации на наибольшую высоту.  Теперь HR не должны уговаривать своих лидеров принять их для обсуждения ключевых решений. Они приходят к HR ежедневно.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время лидерства HR! 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6" y="1341637"/>
            <a:ext cx="7515199" cy="49090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dirty="0" smtClean="0"/>
              <a:t>Действия:</a:t>
            </a:r>
          </a:p>
          <a:p>
            <a:pPr lvl="1">
              <a:spcAft>
                <a:spcPts val="1200"/>
              </a:spcAft>
            </a:pPr>
            <a:r>
              <a:rPr lang="ru-RU" dirty="0" smtClean="0"/>
              <a:t>1. Превратить хаос в спокойствие. HR-профессионалам поменять пути взаимоотношений с работниками на четкие, короткие и постоянные. Пройдет некоторое время, прежде чем мы вернемся к рукопожатиям, персональным контактам, «один на один» митингам. </a:t>
            </a:r>
            <a:br>
              <a:rPr lang="ru-RU" dirty="0" smtClean="0"/>
            </a:br>
            <a:r>
              <a:rPr lang="ru-RU" dirty="0" smtClean="0"/>
              <a:t>Что происходит в жизни каждого работника? </a:t>
            </a:r>
            <a:br>
              <a:rPr lang="ru-RU" dirty="0" smtClean="0"/>
            </a:br>
            <a:r>
              <a:rPr lang="ru-RU" dirty="0" smtClean="0"/>
              <a:t>Благодарите их за то, что они удерживают моральный дух.</a:t>
            </a:r>
            <a:br>
              <a:rPr lang="ru-RU" dirty="0" smtClean="0"/>
            </a:br>
            <a:r>
              <a:rPr lang="ru-RU" dirty="0" smtClean="0"/>
              <a:t>  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Когда опасность будет снижаться, поблагодарите старательных работников за то, что они сделали вместе, как команды, несмотря на сложности. Обеспокоенность сразу не исчезнет. Больше человечности </a:t>
            </a:r>
            <a:br>
              <a:rPr lang="ru-RU" dirty="0" smtClean="0"/>
            </a:br>
            <a:r>
              <a:rPr lang="ru-RU" dirty="0" smtClean="0"/>
              <a:t>на рабочем месте. Раньше облик HR был «всегда на сцене», «безупречный», строгий, но это будет меняться. Произойдут изменения </a:t>
            </a:r>
            <a:br>
              <a:rPr lang="ru-RU" dirty="0" smtClean="0"/>
            </a:br>
            <a:r>
              <a:rPr lang="ru-RU" dirty="0" smtClean="0"/>
              <a:t>в рабочей среде, так как кто-то захочет вернуться в офис, </a:t>
            </a:r>
            <a:br>
              <a:rPr lang="ru-RU" dirty="0" smtClean="0"/>
            </a:br>
            <a:r>
              <a:rPr lang="ru-RU" dirty="0" smtClean="0"/>
              <a:t>а кто-то останется онлайн. </a:t>
            </a:r>
          </a:p>
          <a:p>
            <a:pPr>
              <a:spcAft>
                <a:spcPts val="600"/>
              </a:spcAft>
            </a:pPr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255384"/>
            <a:ext cx="6915958" cy="4755149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lvl="1"/>
            <a:r>
              <a:rPr lang="ru-RU" dirty="0" smtClean="0"/>
              <a:t>2. Для многих работников работа из дома продолжится. Компьютеризованный прием, адаптация, управление оценкой результатов появились в кризис, как и обучение чрез видео, виртуальная и дополненная реальность.  </a:t>
            </a:r>
            <a:br>
              <a:rPr lang="ru-RU" dirty="0" smtClean="0"/>
            </a:br>
            <a:r>
              <a:rPr lang="ru-RU" dirty="0" smtClean="0"/>
              <a:t>71% работодателей говорят, что было сложно перейти на удаленную работу. </a:t>
            </a:r>
            <a:r>
              <a:rPr lang="en-US" dirty="0" smtClean="0"/>
              <a:t>HR</a:t>
            </a:r>
            <a:r>
              <a:rPr lang="ru-RU" dirty="0" smtClean="0"/>
              <a:t> получили возможность встречаться </a:t>
            </a:r>
            <a:br>
              <a:rPr lang="ru-RU" dirty="0" smtClean="0"/>
            </a:br>
            <a:r>
              <a:rPr lang="ru-RU" dirty="0" smtClean="0"/>
              <a:t>с бизнес-партнерами и разговаривать о вещах, которые раньше не озвучивали.</a:t>
            </a:r>
          </a:p>
          <a:p>
            <a:pPr lvl="0"/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Перед пандемией 25% работников работали из дома время от времени, а 15% - по расписанию (</a:t>
            </a:r>
            <a:r>
              <a:rPr lang="en-US" dirty="0" smtClean="0"/>
              <a:t>BLS).</a:t>
            </a: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Опрос </a:t>
            </a:r>
            <a:r>
              <a:rPr lang="en-US" dirty="0" smtClean="0"/>
              <a:t>MIT</a:t>
            </a:r>
            <a:r>
              <a:rPr lang="ru-RU" dirty="0" smtClean="0"/>
              <a:t> (апрель): 34% из 25 000 опрошенных перешли </a:t>
            </a:r>
            <a:br>
              <a:rPr lang="ru-RU" dirty="0" smtClean="0"/>
            </a:br>
            <a:r>
              <a:rPr lang="ru-RU" dirty="0" smtClean="0"/>
              <a:t>на удаленку.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Esprit de corps</a:t>
            </a:r>
            <a:r>
              <a:rPr lang="ru-RU" dirty="0" smtClean="0"/>
              <a:t> - слаженность, корпоратвиный дух – делиться видео на он-лайн митингах, на платформах обмена сообщениями </a:t>
            </a:r>
            <a:r>
              <a:rPr lang="en-US" dirty="0" smtClean="0"/>
              <a:t>Slack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574187"/>
            <a:ext cx="6630276" cy="3693319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Советы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Не терять персональный контакт. </a:t>
            </a:r>
            <a:br>
              <a:rPr lang="ru-RU" dirty="0" smtClean="0"/>
            </a:br>
            <a:r>
              <a:rPr lang="ru-RU" dirty="0" smtClean="0"/>
              <a:t>Координаторы работы держат работников вовлеченными, используя неформальные чаты, игры и даже кулинарные каналы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Использовать различные новые технологии</a:t>
            </a:r>
          </a:p>
          <a:p>
            <a:pPr marL="342900" lvl="0" indent="-342900">
              <a:buFont typeface="+mj-lt"/>
              <a:buAutoNum type="arabicPeriod"/>
            </a:pPr>
            <a:endParaRPr lang="ru-RU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/>
              <a:t>Применять правила одинаково ко всем и справедливо. Политика телеработы может иметь отрицательное и неравное воздействие.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574187"/>
            <a:ext cx="6630276" cy="458587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Политика в области льгот</a:t>
            </a:r>
          </a:p>
          <a:p>
            <a:endParaRPr lang="ru-RU" dirty="0" smtClean="0"/>
          </a:p>
          <a:p>
            <a:pPr>
              <a:spcAft>
                <a:spcPts val="1200"/>
              </a:spcAft>
            </a:pPr>
            <a:r>
              <a:rPr lang="ru-RU" dirty="0" smtClean="0"/>
              <a:t>Миллионы работников потеряли работу за несколько недель </a:t>
            </a:r>
            <a:br>
              <a:rPr lang="ru-RU" dirty="0" smtClean="0"/>
            </a:br>
            <a:r>
              <a:rPr lang="ru-RU" dirty="0" smtClean="0"/>
              <a:t>в течение весны. Бизнес и оставшиеся в нем работники попали </a:t>
            </a:r>
            <a:br>
              <a:rPr lang="ru-RU" dirty="0" smtClean="0"/>
            </a:br>
            <a:r>
              <a:rPr lang="ru-RU" dirty="0" smtClean="0"/>
              <a:t>в состояние неопределенности и изменений. </a:t>
            </a:r>
            <a:br>
              <a:rPr lang="ru-RU" dirty="0" smtClean="0"/>
            </a:br>
            <a:r>
              <a:rPr lang="ru-RU" dirty="0" smtClean="0"/>
              <a:t>Бюджет ограничен. Как гарантировать льготы?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Компании потеряли доход, следовательно сократили численность. По мере восстановления экономики скорее всего нанимать будут на пол-ставки, почасовиков и контракторов. Разделение работ или заданий, вахтовый метод, сокращенные часы – это серьезное влияние на льготы.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Как будет выглядеть бизнес через 6 месяцев?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Сколько нужно будет работников, и какая их экспертиза важна?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6" y="1261139"/>
            <a:ext cx="7311174" cy="498598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Политика в области льгот </a:t>
            </a:r>
            <a:r>
              <a:rPr lang="ru-RU" dirty="0" smtClean="0"/>
              <a:t>(продолжение)</a:t>
            </a:r>
          </a:p>
          <a:p>
            <a:endParaRPr lang="ru-RU" dirty="0" smtClean="0"/>
          </a:p>
          <a:p>
            <a:pPr>
              <a:spcAft>
                <a:spcPts val="1200"/>
              </a:spcAft>
            </a:pPr>
            <a:r>
              <a:rPr lang="ru-RU" dirty="0" smtClean="0"/>
              <a:t>Если работники предпочтут работу из дома, и рабочее пространство будет сокращено - льготы в офисе будут не нужны (гимнастический зал, питание). Больше внимания будет уделяться обучению онлайн, </a:t>
            </a:r>
            <a:br>
              <a:rPr lang="ru-RU" dirty="0" smtClean="0"/>
            </a:br>
            <a:r>
              <a:rPr lang="ru-RU" dirty="0" smtClean="0"/>
              <a:t>онлайн социализации, чтобы сохранять связи внутри команд.  </a:t>
            </a:r>
            <a:br>
              <a:rPr lang="ru-RU" dirty="0" smtClean="0"/>
            </a:br>
            <a:r>
              <a:rPr lang="ru-RU" dirty="0" smtClean="0"/>
              <a:t>Будет «доставка» льгот на дом.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Бюджет льгот будет пересматриваться. Меньше средств работодатели будут инвестировать в пенсионные планы и планы на поддержку здоровья, изменятся медицинские страховые планы, компании будут искать более дешевые планы по лекарствам. Работники должны понимать, что экономия средств позволит сохранить рабочие места.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83% работодателей говорят, что они перестраивают свой бизнес </a:t>
            </a:r>
            <a:br>
              <a:rPr lang="ru-RU" dirty="0" smtClean="0"/>
            </a:br>
            <a:r>
              <a:rPr lang="ru-RU" dirty="0" smtClean="0"/>
              <a:t>в условиях пандемии. 32%-м из них предлагают оплачиваемый отпуск, другие 18% думают про это.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279027"/>
            <a:ext cx="6630276" cy="498598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i="1" dirty="0" smtClean="0"/>
              <a:t>Определите приоритеты новых работников</a:t>
            </a:r>
          </a:p>
          <a:p>
            <a:endParaRPr lang="ru-RU" dirty="0" smtClean="0"/>
          </a:p>
          <a:p>
            <a:r>
              <a:rPr lang="ru-RU" dirty="0" smtClean="0"/>
              <a:t>Многие работники испытывают финансовый стресс, у других – травмы от болезни и ухода родных близких. </a:t>
            </a:r>
            <a:br>
              <a:rPr lang="ru-RU" dirty="0" smtClean="0"/>
            </a:br>
            <a:r>
              <a:rPr lang="ru-RU" dirty="0" smtClean="0"/>
              <a:t>Многим работникам требуются программы поддержки физического, эмоционального и финансового здоровья, </a:t>
            </a:r>
            <a:br>
              <a:rPr lang="ru-RU" dirty="0" smtClean="0"/>
            </a:br>
            <a:r>
              <a:rPr lang="ru-RU" dirty="0" smtClean="0"/>
              <a:t>так как они страдают от депрессии и одиночества. </a:t>
            </a:r>
          </a:p>
          <a:p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Нужен виртуальный сервис по поддержке здоровья – </a:t>
            </a:r>
            <a:r>
              <a:rPr lang="en-US" u="sng" dirty="0" err="1" smtClean="0"/>
              <a:t>telehealth</a:t>
            </a:r>
            <a:r>
              <a:rPr lang="ru-RU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По его поводу спрашивать у работников: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Насколько это результативно?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Получают ли они ответы на свои вопросы?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Ставят ли им правильный диагноз?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Получают ли они результаты, которые им помогают принять решение?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377414"/>
            <a:ext cx="6630276" cy="458587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i="1" dirty="0" smtClean="0"/>
              <a:t>Учиться на настоящем и готовиться к будущему</a:t>
            </a:r>
          </a:p>
          <a:p>
            <a:endParaRPr lang="ru-RU" dirty="0" smtClean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Сохраняется ли страховка для работников, которые находятся в отпуске без сохранения содержания?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Может ли работодатель свободно изменять страховку работников, переводя их на более дешевый план, </a:t>
            </a:r>
            <a:br>
              <a:rPr lang="ru-RU" dirty="0" smtClean="0"/>
            </a:br>
            <a:r>
              <a:rPr lang="ru-RU" dirty="0" smtClean="0"/>
              <a:t>включая их родственников и делая другие изменения?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dirty="0" smtClean="0"/>
              <a:t>Как будем строить страховые программы, если пандемия продолжится? </a:t>
            </a:r>
          </a:p>
          <a:p>
            <a:pPr>
              <a:spcAft>
                <a:spcPts val="1200"/>
              </a:spcAft>
            </a:pPr>
            <a:r>
              <a:rPr lang="ru-RU" dirty="0" smtClean="0"/>
              <a:t>Те компании, у которых были готовы планы по работе </a:t>
            </a:r>
            <a:br>
              <a:rPr lang="ru-RU" dirty="0" smtClean="0"/>
            </a:br>
            <a:r>
              <a:rPr lang="ru-RU" dirty="0" smtClean="0"/>
              <a:t>в чрезвычайных ситуациях, лучше были подготовлены.  </a:t>
            </a:r>
            <a:br>
              <a:rPr lang="ru-RU" dirty="0" smtClean="0"/>
            </a:br>
            <a:r>
              <a:rPr lang="ru-RU" dirty="0" smtClean="0"/>
              <a:t>2/3 компаний имели такие планы до пандемии, но у половины </a:t>
            </a:r>
            <a:br>
              <a:rPr lang="ru-RU" dirty="0" smtClean="0"/>
            </a:br>
            <a:r>
              <a:rPr lang="ru-RU" dirty="0" smtClean="0"/>
              <a:t>из них туда не было включено распространение вируса.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3959" y="1180641"/>
            <a:ext cx="8040549" cy="480131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 smtClean="0"/>
              <a:t>Новые навыки лидера: терпение, эмпатия и понимание</a:t>
            </a:r>
            <a:endParaRPr lang="ru-RU" sz="1600" dirty="0" smtClean="0"/>
          </a:p>
          <a:p>
            <a:pPr>
              <a:spcAft>
                <a:spcPts val="600"/>
              </a:spcAft>
            </a:pPr>
            <a:r>
              <a:rPr lang="ru-RU" sz="1600" dirty="0" smtClean="0"/>
              <a:t>Эти навыки не появляются сами по себе</a:t>
            </a:r>
          </a:p>
          <a:p>
            <a:pPr>
              <a:spcAft>
                <a:spcPts val="600"/>
              </a:spcAft>
            </a:pPr>
            <a:r>
              <a:rPr lang="ru-RU" sz="1600" b="1" i="1" dirty="0" smtClean="0"/>
              <a:t>Эмоциональная отзывчивость</a:t>
            </a:r>
            <a:r>
              <a:rPr lang="ru-RU" sz="1600" i="1" dirty="0" smtClean="0"/>
              <a:t> </a:t>
            </a:r>
            <a:r>
              <a:rPr lang="ru-RU" sz="1600" dirty="0" smtClean="0"/>
              <a:t>(</a:t>
            </a:r>
            <a:r>
              <a:rPr lang="en-US" sz="1600" b="1" dirty="0" smtClean="0"/>
              <a:t>EQ</a:t>
            </a:r>
            <a:r>
              <a:rPr lang="ru-RU" sz="1600" dirty="0" smtClean="0"/>
              <a:t>) – потенциал (</a:t>
            </a:r>
            <a:r>
              <a:rPr lang="en-US" sz="1600" dirty="0" smtClean="0"/>
              <a:t>capacity</a:t>
            </a:r>
            <a:r>
              <a:rPr lang="ru-RU" sz="1600" dirty="0" smtClean="0"/>
              <a:t>) отдавать себе отчет, управлять и выражать эмоции и способность (</a:t>
            </a:r>
            <a:r>
              <a:rPr lang="en-US" sz="1600" dirty="0" smtClean="0"/>
              <a:t>to be able</a:t>
            </a:r>
            <a:r>
              <a:rPr lang="ru-RU" sz="1600" dirty="0" smtClean="0"/>
              <a:t>) управлять эмоциями </a:t>
            </a:r>
            <a:br>
              <a:rPr lang="ru-RU" sz="1600" dirty="0" smtClean="0"/>
            </a:br>
            <a:r>
              <a:rPr lang="ru-RU" sz="1600" dirty="0" smtClean="0"/>
              <a:t>других людей.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Можно ли этому научиться? </a:t>
            </a:r>
          </a:p>
          <a:p>
            <a:pPr>
              <a:spcAft>
                <a:spcPts val="600"/>
              </a:spcAft>
            </a:pPr>
            <a:r>
              <a:rPr lang="ru-RU" sz="1600" u="sng" dirty="0" smtClean="0"/>
              <a:t>Менеджеры создают новую культуру: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76% работников говорят, что их менеджеры определяют культуру на рабочем месте 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36%  работников говорят, что их менеджеры на знают как руководить командой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40% работников говорят, что их менеджеры проваливаются при честных  разговорах </a:t>
            </a:r>
            <a:br>
              <a:rPr lang="ru-RU" sz="1600" dirty="0" smtClean="0"/>
            </a:br>
            <a:r>
              <a:rPr lang="ru-RU" sz="1600" dirty="0" smtClean="0"/>
              <a:t>с работниками по поводу рабочих ситуаций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58% тех работников, которые покинули организацию по причинам, связанным </a:t>
            </a:r>
            <a:br>
              <a:rPr lang="ru-RU" sz="1600" dirty="0" smtClean="0"/>
            </a:br>
            <a:r>
              <a:rPr lang="ru-RU" sz="1600" dirty="0" smtClean="0"/>
              <a:t>с корпоративной культурой, сказали, что дело – в менеджерах</a:t>
            </a:r>
          </a:p>
          <a:p>
            <a:pPr>
              <a:spcAft>
                <a:spcPts val="600"/>
              </a:spcAft>
            </a:pPr>
            <a:r>
              <a:rPr lang="en-US" sz="1600" u="sng" dirty="0" smtClean="0"/>
              <a:t>SHRM 2019 </a:t>
            </a:r>
            <a:r>
              <a:rPr lang="ru-RU" sz="1600" u="sng" dirty="0" smtClean="0"/>
              <a:t>отчет по корпоративной культуре</a:t>
            </a:r>
            <a:r>
              <a:rPr lang="en-US" sz="1600" u="sng" dirty="0" smtClean="0"/>
              <a:t> «The High Cost of Toxic Workplace Culture»</a:t>
            </a:r>
            <a:r>
              <a:rPr lang="ru-RU" sz="1600" u="sng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ru-RU" sz="1600" dirty="0" smtClean="0"/>
              <a:t>223 миллиарда долларов потеряли компании США за последние пять лет </a:t>
            </a:r>
            <a:br>
              <a:rPr lang="ru-RU" sz="1600" dirty="0" smtClean="0"/>
            </a:br>
            <a:r>
              <a:rPr lang="ru-RU" sz="1600" dirty="0" smtClean="0"/>
              <a:t>из-за текучести кадров</a:t>
            </a:r>
            <a:endParaRPr lang="ru-RU" sz="16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6" y="1171696"/>
            <a:ext cx="7463220" cy="5416869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/>
              <a:t>Промышленное производство: </a:t>
            </a:r>
            <a:r>
              <a:rPr lang="ru-RU" b="1" i="1" dirty="0" smtClean="0"/>
              <a:t>2,4 миллиона рабочих мест останутся незаполненными к 2028 году</a:t>
            </a:r>
            <a:r>
              <a:rPr lang="ru-RU" b="1" dirty="0" smtClean="0"/>
              <a:t>, </a:t>
            </a:r>
            <a:r>
              <a:rPr lang="ru-RU" dirty="0" smtClean="0"/>
              <a:t>так как на рынке будет высокий спрос на рабочую силу, но не будет людей с необходимыми навыками.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2,6 млн детей, родившихся в США в период 1946 - 1960 годах, работающих в промышленности, в ближайшие 10 лет выйдут на пенсию. 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Пандемия радикально изменила производство в марте 2020 года </a:t>
            </a:r>
            <a:br>
              <a:rPr lang="ru-RU" dirty="0" smtClean="0"/>
            </a:br>
            <a:r>
              <a:rPr lang="ru-RU" dirty="0" smtClean="0"/>
              <a:t>с наибольшим падением производства в месяц с 1946 года – на 6,3%.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78% промышленных предприятий ожидают финансовые потери.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51% компаний не имеют плана действий в чрезвычайных ситуациях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 36% компаний наблюдают нарушение поставок</a:t>
            </a:r>
            <a:br>
              <a:rPr lang="ru-RU" dirty="0" smtClean="0"/>
            </a:br>
            <a:r>
              <a:rPr lang="ru-RU" dirty="0" smtClean="0"/>
              <a:t>(данные Национальной Ассоциации промышленных предприятий) </a:t>
            </a:r>
          </a:p>
          <a:p>
            <a:pPr lvl="1">
              <a:spcAft>
                <a:spcPts val="600"/>
              </a:spcAft>
              <a:buFont typeface="Wingdings" charset="2"/>
              <a:buChar char="ü"/>
            </a:pPr>
            <a:r>
              <a:rPr lang="ru-RU" dirty="0" smtClean="0"/>
              <a:t>29% из 12,4 млн работ на производстве выполняются женщинами</a:t>
            </a:r>
            <a:br>
              <a:rPr lang="ru-RU" dirty="0" smtClean="0"/>
            </a:br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Существует заблуждение, что у человека не может быть хорошей карьеры, если у него нет университетского образования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5" y="1199931"/>
            <a:ext cx="7114409" cy="424731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pPr marL="342900" lvl="0" indent="-342900">
              <a:buAutoNum type="arabicPeriod" startAt="5"/>
            </a:pPr>
            <a:r>
              <a:rPr lang="ru-RU" sz="1600" dirty="0" smtClean="0"/>
              <a:t>Виртуальное обучение расширится в новой виртуальной реальности </a:t>
            </a:r>
            <a:br>
              <a:rPr lang="ru-RU" sz="1600" dirty="0" smtClean="0"/>
            </a:br>
            <a:r>
              <a:rPr lang="ru-RU" sz="1600" dirty="0" smtClean="0"/>
              <a:t>и поменяет ландшафт образования. Работники должны будут быстро обучаться по мере необходимости, 24/7.</a:t>
            </a:r>
          </a:p>
          <a:p>
            <a:pPr marL="342900" lvl="0" indent="-342900">
              <a:buAutoNum type="arabicPeriod" startAt="5"/>
            </a:pPr>
            <a:endParaRPr lang="ru-RU" sz="1600" dirty="0" smtClean="0"/>
          </a:p>
          <a:p>
            <a:pPr marL="342900" indent="-342900">
              <a:buFontTx/>
              <a:buAutoNum type="arabicPeriod" startAt="5"/>
            </a:pPr>
            <a:r>
              <a:rPr lang="ru-RU" sz="1600" dirty="0" smtClean="0"/>
              <a:t>Психологические потери  оказывают влияние на наших работников, особенно на тех, кто теряет близких и работу. </a:t>
            </a:r>
            <a:br>
              <a:rPr lang="ru-RU" sz="1600" dirty="0" smtClean="0"/>
            </a:br>
            <a:r>
              <a:rPr lang="ru-RU" sz="1600" dirty="0" smtClean="0"/>
              <a:t>Работодатели должны предлагать решения, расширять психологическую поддержку на рабочем месте, проводить обучение для тех, </a:t>
            </a:r>
            <a:br>
              <a:rPr lang="ru-RU" sz="1600" dirty="0" smtClean="0"/>
            </a:br>
            <a:r>
              <a:rPr lang="ru-RU" sz="1600" dirty="0" smtClean="0"/>
              <a:t>кто возвращается на работу. </a:t>
            </a:r>
          </a:p>
          <a:p>
            <a:pPr marL="342900" indent="-342900">
              <a:buFontTx/>
              <a:buAutoNum type="arabicPeriod" startAt="5"/>
            </a:pPr>
            <a:endParaRPr lang="ru-RU" sz="1600" dirty="0" smtClean="0"/>
          </a:p>
          <a:p>
            <a:pPr marL="342900" lvl="0" indent="-342900">
              <a:buFontTx/>
              <a:buAutoNum type="arabicPeriod" startAt="5"/>
            </a:pPr>
            <a:r>
              <a:rPr lang="ru-RU" sz="1600" dirty="0" smtClean="0"/>
              <a:t>СЕО и СН</a:t>
            </a:r>
            <a:r>
              <a:rPr lang="en-US" sz="1600" dirty="0" smtClean="0"/>
              <a:t>RO</a:t>
            </a:r>
            <a:r>
              <a:rPr lang="ru-RU" sz="1600" dirty="0" smtClean="0"/>
              <a:t> сегодня работают вместе – крепкое сотрудничество как никогда, принимают на себя тяжелую ответственность по заботе о людях </a:t>
            </a:r>
            <a:br>
              <a:rPr lang="ru-RU" sz="1600" dirty="0" smtClean="0"/>
            </a:br>
            <a:r>
              <a:rPr lang="ru-RU" sz="1600" dirty="0" smtClean="0"/>
              <a:t>и сохранении прибыли. </a:t>
            </a:r>
          </a:p>
          <a:p>
            <a:pPr marL="342900" lvl="0" indent="-342900">
              <a:buFontTx/>
              <a:buAutoNum type="arabicPeriod" startAt="5"/>
            </a:pPr>
            <a:endParaRPr lang="ru-RU" sz="1600" dirty="0" smtClean="0"/>
          </a:p>
          <a:p>
            <a:r>
              <a:rPr lang="ru-RU" sz="1600" dirty="0" smtClean="0"/>
              <a:t>Давайте продолжать учиться, учиться друг у друга, и мы все преодолеем!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5" y="1296916"/>
            <a:ext cx="7659985" cy="498598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i="1" dirty="0" smtClean="0"/>
              <a:t>Советы для </a:t>
            </a:r>
            <a:r>
              <a:rPr lang="en-US" b="1" i="1" dirty="0" smtClean="0"/>
              <a:t>HR</a:t>
            </a:r>
            <a:r>
              <a:rPr lang="ru-RU" b="1" i="1" dirty="0" smtClean="0"/>
              <a:t> практиков, которые работают на производственных предприятиях:</a:t>
            </a:r>
          </a:p>
          <a:p>
            <a:endParaRPr lang="ru-RU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Свяжитесь с местными школами и колледжами, чтобы рассказать </a:t>
            </a:r>
            <a:br>
              <a:rPr lang="ru-RU" dirty="0" smtClean="0"/>
            </a:br>
            <a:r>
              <a:rPr lang="ru-RU" dirty="0" smtClean="0"/>
              <a:t>о карьере на производстве, проведите экскурсии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Обсудите с представителями системы образования, какие навыки </a:t>
            </a:r>
            <a:br>
              <a:rPr lang="ru-RU" dirty="0" smtClean="0"/>
            </a:br>
            <a:r>
              <a:rPr lang="ru-RU" dirty="0" smtClean="0"/>
              <a:t>вы ожидаете от выпускников школ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Измените описание работ, чтобы меньше был акцент на прежние позиции кандидата, а больше на то, что реально необходимо для выполнения работы - чтобы хорошие кандидаты не были дисквалифицированы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Смотрите на категории уязвимых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кандидатов, которые слабо представлены в производстве – женщины, ветераны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Увеличьте количество программ стажировок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Автоматизируйте рабочие места, которые остаются незаполненными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6" y="1287971"/>
            <a:ext cx="7436388" cy="490903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b="1" dirty="0" smtClean="0"/>
              <a:t>Налаживание контактов на цифровых платформах</a:t>
            </a:r>
          </a:p>
          <a:p>
            <a:endParaRPr lang="ru-RU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84% рекрутеров говорят, что они используют Facebook и Twitter для поиска работников. 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5 мобильных приложений для налаживания профессиональных связей.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Ваш смартфон может стать мощным инструментом, если загружены правильные приложения. </a:t>
            </a:r>
          </a:p>
          <a:p>
            <a:pPr>
              <a:spcAft>
                <a:spcPts val="600"/>
              </a:spcAft>
            </a:pPr>
            <a:r>
              <a:rPr lang="ru-RU" u="sng" dirty="0" smtClean="0"/>
              <a:t>SHARP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Похоже на приложение для знакомств, но в профессиональной сфере. Каждый день приложение дает вам список профессионалов в вашей сфере, с кем вы можете общаться – коллеги в промышленности, рекрутеры или менторы. Вы можете отсортировать контакты  -  «пропустить» этот контакт или «встретиться». Если вы считаете контакт подходящим, можно начать чат или построить отношения (iPhone, Android)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1285" y="1171696"/>
            <a:ext cx="7879559" cy="5109092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u="sng" dirty="0" smtClean="0"/>
              <a:t>NAMEORIZE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Если вы плохо запоминаете имена, это приложение будет вам полезно. </a:t>
            </a:r>
            <a:br>
              <a:rPr lang="ru-RU" dirty="0" smtClean="0"/>
            </a:br>
            <a:r>
              <a:rPr lang="ru-RU" dirty="0" smtClean="0"/>
              <a:t>После встречи с кем-то: откройте приложение, загрузите имя человека и сделайте заметку, которая поможет вам вспомнить этого человека, </a:t>
            </a:r>
            <a:br>
              <a:rPr lang="ru-RU" dirty="0" smtClean="0"/>
            </a:br>
            <a:r>
              <a:rPr lang="ru-RU" dirty="0" smtClean="0"/>
              <a:t>например, в чем он был одет, где и когда вы встретились, какие общие знакомые есть. Вы можете позже посмотреть на имя, используя эту информацию. Также приложение может напомнить вам о людях, с которыми вы встречались за последние две недели (iPhone)</a:t>
            </a:r>
          </a:p>
          <a:p>
            <a:r>
              <a:rPr lang="ru-RU" dirty="0" smtClean="0"/>
              <a:t> </a:t>
            </a:r>
          </a:p>
          <a:p>
            <a:pPr>
              <a:spcAft>
                <a:spcPts val="600"/>
              </a:spcAft>
            </a:pPr>
            <a:r>
              <a:rPr lang="ru-RU" u="sng" dirty="0" smtClean="0"/>
              <a:t>CAMCARD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Позволяет быстро отсканировать и сохранить бизнес-карточки, так что вам </a:t>
            </a:r>
            <a:br>
              <a:rPr lang="ru-RU" dirty="0" smtClean="0"/>
            </a:br>
            <a:r>
              <a:rPr lang="ru-RU" dirty="0" smtClean="0"/>
              <a:t>не нужно их хранить в бумажной форме, когда встречаете новых людей.  </a:t>
            </a:r>
            <a:br>
              <a:rPr lang="ru-RU" dirty="0" smtClean="0"/>
            </a:br>
            <a:r>
              <a:rPr lang="ru-RU" dirty="0" smtClean="0"/>
              <a:t>Это полезно на конференциях и других мероприятиях, когда появляются десятки карт людей, с которыми вы встречаетесь. </a:t>
            </a:r>
            <a:br>
              <a:rPr lang="ru-RU" dirty="0" smtClean="0"/>
            </a:br>
            <a:r>
              <a:rPr lang="ru-RU" dirty="0" smtClean="0"/>
              <a:t>Вы также можете загрузить все эти контакты в Google Contacts, </a:t>
            </a:r>
            <a:br>
              <a:rPr lang="ru-RU" dirty="0" smtClean="0"/>
            </a:br>
            <a:r>
              <a:rPr lang="ru-RU" dirty="0" smtClean="0"/>
              <a:t>Microsoft Outlook или Excel (iPhone, Android)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8185" y="1359525"/>
            <a:ext cx="7355893" cy="518603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u="sng" dirty="0" smtClean="0"/>
              <a:t>MEETUP</a:t>
            </a:r>
            <a:endParaRPr lang="ru-RU" u="sng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Это приложение объединяет вместе людей, у которых есть общие интересы. Это могут быть люди в отрасли. Вы можете найти единомышленников, тех, кто посещает мероприятия в вашей области интересов, кто поможет развить определенные навыки. </a:t>
            </a:r>
            <a:br>
              <a:rPr lang="ru-RU" dirty="0" smtClean="0"/>
            </a:br>
            <a:r>
              <a:rPr lang="ru-RU" dirty="0" smtClean="0"/>
              <a:t>Например, навыки публичных выступлений. С помощью этого приложения более чем 250 000 женщин объединены в мире, чтобы развивать свои навыки разработки программного обеспечения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err="1" smtClean="0"/>
              <a:t>iPhone</a:t>
            </a:r>
            <a:r>
              <a:rPr lang="ru-RU" dirty="0" smtClean="0"/>
              <a:t>, </a:t>
            </a:r>
            <a:r>
              <a:rPr lang="en-US" dirty="0" smtClean="0"/>
              <a:t>Android</a:t>
            </a:r>
            <a:r>
              <a:rPr lang="ru-RU" dirty="0" smtClean="0"/>
              <a:t>)</a:t>
            </a:r>
          </a:p>
          <a:p>
            <a:pPr>
              <a:spcAft>
                <a:spcPts val="600"/>
              </a:spcAft>
            </a:pPr>
            <a:endParaRPr lang="ru-RU" dirty="0" smtClean="0"/>
          </a:p>
          <a:p>
            <a:pPr>
              <a:spcAft>
                <a:spcPts val="600"/>
              </a:spcAft>
            </a:pPr>
            <a:r>
              <a:rPr lang="en-US" u="sng" dirty="0" smtClean="0"/>
              <a:t>BIZZABO</a:t>
            </a:r>
            <a:endParaRPr lang="ru-RU" u="sng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Собираетесь на конференцию? Посмотрите, кто еще собирается идти. Еще это приложение называется «все в  одном облаке». </a:t>
            </a:r>
            <a:br>
              <a:rPr lang="ru-RU" dirty="0" smtClean="0"/>
            </a:br>
            <a:r>
              <a:rPr lang="ru-RU" dirty="0" smtClean="0"/>
              <a:t>Позволяет отправлять сообщения другим участникам </a:t>
            </a:r>
            <a:br>
              <a:rPr lang="ru-RU" dirty="0" smtClean="0"/>
            </a:br>
            <a:r>
              <a:rPr lang="ru-RU" dirty="0" smtClean="0"/>
              <a:t>на все их устройства, знакомиться с материалами секций и докладами </a:t>
            </a:r>
            <a:br>
              <a:rPr lang="ru-RU" dirty="0" smtClean="0"/>
            </a:br>
            <a:r>
              <a:rPr lang="ru-RU" dirty="0" smtClean="0"/>
              <a:t>и получать обновленные матералы событий (</a:t>
            </a:r>
            <a:r>
              <a:rPr lang="en-US" dirty="0" err="1" smtClean="0"/>
              <a:t>iPhone</a:t>
            </a:r>
            <a:r>
              <a:rPr lang="ru-RU" dirty="0" smtClean="0"/>
              <a:t>, </a:t>
            </a:r>
            <a:r>
              <a:rPr lang="en-US" dirty="0" smtClean="0"/>
              <a:t>Android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816690"/>
            <a:ext cx="6630276" cy="253915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3 простых способа сохранять мотивацию работников</a:t>
            </a:r>
          </a:p>
          <a:p>
            <a:endParaRPr lang="ru-RU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Отмечайте даже небольшие победы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Проводите </a:t>
            </a:r>
            <a:r>
              <a:rPr lang="ru-RU" smtClean="0"/>
              <a:t>«радио-часы</a:t>
            </a:r>
            <a:r>
              <a:rPr lang="ru-RU" dirty="0" smtClean="0"/>
              <a:t>» с рассказами самого интересного </a:t>
            </a:r>
            <a:br>
              <a:rPr lang="ru-RU" dirty="0" smtClean="0"/>
            </a:br>
            <a:r>
              <a:rPr lang="ru-RU" dirty="0" smtClean="0"/>
              <a:t>о своих коллегах, их достижениях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dirty="0" smtClean="0"/>
              <a:t>Усиливайте автономию</a:t>
            </a:r>
          </a:p>
          <a:p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 smtClean="0"/>
              <a:t>Ответы на частые вопросы по курсу «Международная Школа </a:t>
            </a:r>
            <a:r>
              <a:rPr lang="en-US" sz="1600" b="1" dirty="0" smtClean="0"/>
              <a:t>HR</a:t>
            </a:r>
            <a:r>
              <a:rPr lang="ru-RU" sz="1600" b="1" dirty="0" smtClean="0"/>
              <a:t>»:</a:t>
            </a: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>
              <a:buFont typeface="Wingdings" charset="2"/>
              <a:buChar char="Ø"/>
            </a:pPr>
            <a:r>
              <a:rPr lang="ru-RU" sz="1600" b="1" dirty="0" smtClean="0"/>
              <a:t>Продолжительность курса и </a:t>
            </a:r>
            <a:r>
              <a:rPr lang="ru-RU" sz="1600" b="1" dirty="0"/>
              <a:t>к</a:t>
            </a:r>
            <a:r>
              <a:rPr lang="ru-RU" sz="1600" b="1" dirty="0" smtClean="0"/>
              <a:t>ак проходят занятия:</a:t>
            </a:r>
            <a:endParaRPr lang="ru-RU" sz="1600" b="1" dirty="0"/>
          </a:p>
          <a:p>
            <a:pPr>
              <a:buFont typeface="Wingdings" charset="2"/>
              <a:buChar char="§"/>
            </a:pPr>
            <a:r>
              <a:rPr lang="ru-RU" sz="1600" dirty="0" smtClean="0"/>
              <a:t>2 месяца, </a:t>
            </a:r>
            <a:r>
              <a:rPr lang="ru-RU" sz="1600" dirty="0" smtClean="0"/>
              <a:t>17-</a:t>
            </a:r>
            <a:r>
              <a:rPr lang="ru-RU" sz="1600" dirty="0" smtClean="0"/>
              <a:t>й поток – с </a:t>
            </a:r>
            <a:r>
              <a:rPr lang="ru-RU" sz="1600" dirty="0" smtClean="0"/>
              <a:t>24 сентября 2020 </a:t>
            </a:r>
            <a:r>
              <a:rPr lang="ru-RU" sz="1600" dirty="0" smtClean="0"/>
              <a:t>г. 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Интерактивные занятия 3 раза в неделю (вторник, четверг, воскресенье) в классе </a:t>
            </a:r>
            <a:r>
              <a:rPr lang="en-US" sz="1600" dirty="0" smtClean="0"/>
              <a:t>Cisco </a:t>
            </a:r>
            <a:r>
              <a:rPr lang="en-US" sz="1600" dirty="0" err="1" smtClean="0"/>
              <a:t>Webex</a:t>
            </a:r>
            <a:r>
              <a:rPr lang="en-US" sz="1600" dirty="0" smtClean="0"/>
              <a:t>. </a:t>
            </a:r>
            <a:endParaRPr lang="ru-RU" sz="1600" dirty="0" smtClean="0"/>
          </a:p>
          <a:p>
            <a:pPr>
              <a:buFont typeface="Wingdings" charset="2"/>
              <a:buChar char="§"/>
            </a:pPr>
            <a:r>
              <a:rPr lang="ru-RU" sz="1600" dirty="0" smtClean="0"/>
              <a:t>Время занятий: с 20.00 до 21.30. Если не смогли участвовать, то запись сохраняется в вашем личном кабинете. Есть возможность присоединиться к классу через смартфон.</a:t>
            </a:r>
          </a:p>
          <a:p>
            <a:pPr>
              <a:buFont typeface="Wingdings" charset="2"/>
              <a:buChar char="§"/>
            </a:pPr>
            <a:r>
              <a:rPr lang="ru-RU" sz="1600" dirty="0"/>
              <a:t>Все оставшиеся коммуникации</a:t>
            </a:r>
            <a:r>
              <a:rPr lang="en-US" sz="1600" dirty="0"/>
              <a:t> c </a:t>
            </a:r>
            <a:r>
              <a:rPr lang="ru-RU" sz="1600" dirty="0" smtClean="0"/>
              <a:t>тренером </a:t>
            </a:r>
            <a:r>
              <a:rPr lang="ru-RU" sz="1600" dirty="0"/>
              <a:t>и группой между занятиями: в личном </a:t>
            </a:r>
            <a:r>
              <a:rPr lang="ru-RU" sz="1600" dirty="0" smtClean="0"/>
              <a:t>кабинет и </a:t>
            </a:r>
            <a:r>
              <a:rPr lang="en-US" sz="1600" dirty="0" err="1" smtClean="0"/>
              <a:t>WhatsApp</a:t>
            </a:r>
            <a:r>
              <a:rPr lang="en-US" sz="1600" dirty="0"/>
              <a:t>-</a:t>
            </a:r>
            <a:r>
              <a:rPr lang="ru-RU" sz="1600" dirty="0"/>
              <a:t>группе </a:t>
            </a:r>
            <a:r>
              <a:rPr lang="en-US" sz="1600" dirty="0" smtClean="0"/>
              <a:t>HR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>
              <a:buFont typeface="Wingdings" charset="2"/>
              <a:buChar char="§"/>
            </a:pPr>
            <a:r>
              <a:rPr lang="ru-RU" sz="1600" dirty="0" smtClean="0"/>
              <a:t>Сообщество</a:t>
            </a:r>
            <a:r>
              <a:rPr lang="en-US" sz="1600" dirty="0" smtClean="0"/>
              <a:t> </a:t>
            </a:r>
            <a:r>
              <a:rPr lang="ru-RU" sz="1600" dirty="0" smtClean="0"/>
              <a:t>выпускников после окончания курса, поддержка, раз в квартал </a:t>
            </a:r>
            <a:r>
              <a:rPr lang="mr-IN" sz="1600" dirty="0" smtClean="0"/>
              <a:t>–</a:t>
            </a:r>
            <a:r>
              <a:rPr lang="ru-RU" sz="1600" dirty="0" smtClean="0"/>
              <a:t> вебинар для выпускников по новым материалам </a:t>
            </a:r>
            <a:r>
              <a:rPr lang="en-US" sz="1600" dirty="0" smtClean="0"/>
              <a:t>SHRM</a:t>
            </a:r>
            <a:r>
              <a:rPr lang="ru-RU" sz="1600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Клуб Читателей </a:t>
            </a:r>
            <a:r>
              <a:rPr lang="en-US" sz="1600" dirty="0" smtClean="0"/>
              <a:t>HR</a:t>
            </a:r>
            <a:r>
              <a:rPr lang="ru-RU" sz="1600" dirty="0" smtClean="0"/>
              <a:t>-литературы</a:t>
            </a:r>
            <a:endParaRPr lang="en-US" sz="1600" dirty="0" smtClean="0"/>
          </a:p>
          <a:p>
            <a:pPr>
              <a:buFont typeface="Wingdings" charset="2"/>
              <a:buChar char="§"/>
            </a:pPr>
            <a:endParaRPr lang="en-US" sz="1600" dirty="0" smtClean="0"/>
          </a:p>
          <a:p>
            <a:pPr>
              <a:buFont typeface="Wingdings" charset="2"/>
              <a:buChar char="Ø"/>
            </a:pPr>
            <a:r>
              <a:rPr lang="ru-RU" sz="1600" b="1" dirty="0" smtClean="0"/>
              <a:t>Какой </a:t>
            </a:r>
            <a:r>
              <a:rPr lang="en-US" sz="1600" b="1" dirty="0" smtClean="0"/>
              <a:t>c</a:t>
            </a:r>
            <a:r>
              <a:rPr lang="ru-RU" sz="1600" b="1" dirty="0" smtClean="0"/>
              <a:t>ертификат получу после окончания курса: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Сертификат </a:t>
            </a:r>
            <a:r>
              <a:rPr lang="en-US" sz="1600" dirty="0" smtClean="0"/>
              <a:t>Texas Retraining Group, Inc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Сертификат </a:t>
            </a:r>
            <a:r>
              <a:rPr lang="en-US" sz="1600" dirty="0" smtClean="0"/>
              <a:t>ASSET HR </a:t>
            </a:r>
            <a:r>
              <a:rPr lang="mr-IN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образовательного партнера </a:t>
            </a:r>
            <a:r>
              <a:rPr lang="en-US" sz="1600" dirty="0" smtClean="0"/>
              <a:t>SHRM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Похвальный лист </a:t>
            </a:r>
            <a:r>
              <a:rPr lang="en-US" sz="1600" dirty="0" smtClean="0"/>
              <a:t>SHRM (</a:t>
            </a:r>
            <a:r>
              <a:rPr lang="ru-RU" sz="1600" dirty="0" smtClean="0"/>
              <a:t>по итогам тестирования)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Членство в </a:t>
            </a:r>
            <a:r>
              <a:rPr lang="en-US" sz="1600" dirty="0" smtClean="0"/>
              <a:t>SHRM</a:t>
            </a:r>
          </a:p>
          <a:p>
            <a:pPr>
              <a:buFont typeface="Wingdings" charset="2"/>
              <a:buChar char="§"/>
            </a:pPr>
            <a:endParaRPr lang="ru-RU" sz="1600" dirty="0"/>
          </a:p>
          <a:p>
            <a:pPr>
              <a:buFont typeface="Wingdings" charset="2"/>
              <a:buChar char="§"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>
              <a:buFont typeface="Wingdings" charset="2"/>
              <a:buChar char="§"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A338-4E0D-415B-A76D-902D72CB77C1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52400" y="274638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6" name="Изображение 5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377344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Ответы на частые вопросы по курсу «Международная Школа </a:t>
            </a:r>
            <a:r>
              <a:rPr lang="en-US" sz="1600" b="1" dirty="0" smtClean="0"/>
              <a:t>HR</a:t>
            </a:r>
            <a:r>
              <a:rPr lang="ru-RU" sz="1600" b="1" dirty="0" smtClean="0"/>
              <a:t>»</a:t>
            </a:r>
            <a:r>
              <a:rPr lang="en-US" sz="1600" b="1" dirty="0" smtClean="0"/>
              <a:t> </a:t>
            </a:r>
            <a:r>
              <a:rPr lang="en-US" sz="1600" dirty="0" smtClean="0"/>
              <a:t>(</a:t>
            </a:r>
            <a:r>
              <a:rPr lang="ru-RU" sz="1600" dirty="0" smtClean="0"/>
              <a:t>продолжение)</a:t>
            </a:r>
            <a:r>
              <a:rPr lang="ru-RU" sz="1600" b="1" dirty="0" smtClean="0"/>
              <a:t>:</a:t>
            </a:r>
            <a:endParaRPr lang="en-US" sz="1600" b="1" dirty="0" smtClean="0"/>
          </a:p>
          <a:p>
            <a:pPr marL="0" indent="0">
              <a:buNone/>
            </a:pPr>
            <a:endParaRPr lang="en-US" sz="1600" b="1" dirty="0"/>
          </a:p>
          <a:p>
            <a:pPr>
              <a:buFont typeface="Wingdings" charset="2"/>
              <a:buChar char="Ø"/>
            </a:pPr>
            <a:r>
              <a:rPr lang="ru-RU" sz="1600" b="1" dirty="0" smtClean="0"/>
              <a:t>В чем конкурентное отличие</a:t>
            </a:r>
            <a:r>
              <a:rPr lang="ru-RU" sz="1600" b="1" dirty="0" smtClean="0"/>
              <a:t> нашего </a:t>
            </a:r>
            <a:r>
              <a:rPr lang="ru-RU" sz="1600" b="1" dirty="0" smtClean="0"/>
              <a:t>курса от других</a:t>
            </a:r>
            <a:r>
              <a:rPr lang="en-US" sz="1600" b="1" dirty="0" smtClean="0"/>
              <a:t>?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Международный стандарт </a:t>
            </a:r>
            <a:endParaRPr lang="en-US" sz="1600" dirty="0" smtClean="0"/>
          </a:p>
          <a:p>
            <a:pPr>
              <a:buFont typeface="Wingdings" charset="2"/>
              <a:buChar char="§"/>
            </a:pPr>
            <a:r>
              <a:rPr lang="ru-RU" sz="1600" dirty="0" smtClean="0"/>
              <a:t>Это не наш авторский курс, он построен по программе </a:t>
            </a:r>
            <a:r>
              <a:rPr lang="en-US" sz="1600" dirty="0" smtClean="0"/>
              <a:t>SHRM </a:t>
            </a:r>
            <a:r>
              <a:rPr lang="mr-IN" sz="1600" dirty="0" smtClean="0"/>
              <a:t>–</a:t>
            </a:r>
            <a:r>
              <a:rPr lang="en-US" sz="1600" dirty="0" smtClean="0"/>
              <a:t> Essentials of HR</a:t>
            </a:r>
            <a:r>
              <a:rPr lang="ru-RU" sz="1600" dirty="0" smtClean="0"/>
              <a:t>М</a:t>
            </a:r>
            <a:endParaRPr lang="en-US" sz="1600" dirty="0" smtClean="0"/>
          </a:p>
          <a:p>
            <a:pPr>
              <a:buFont typeface="Wingdings" charset="2"/>
              <a:buChar char="§"/>
            </a:pPr>
            <a:r>
              <a:rPr lang="ru-RU" sz="1600" dirty="0" smtClean="0"/>
              <a:t>Профессиональный контент от ведущего в мире Общества по персоналу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Выверенная методика преподавания, без воды, СУТЬ </a:t>
            </a:r>
            <a:r>
              <a:rPr lang="en-US" sz="1600" dirty="0" smtClean="0"/>
              <a:t>HR</a:t>
            </a:r>
            <a:r>
              <a:rPr lang="ru-RU" sz="1600" dirty="0" smtClean="0"/>
              <a:t>. 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Возможность непрерывного образования, далее </a:t>
            </a:r>
            <a:r>
              <a:rPr lang="mr-IN" sz="1600" dirty="0" smtClean="0"/>
              <a:t>–</a:t>
            </a:r>
            <a:r>
              <a:rPr lang="ru-RU" sz="1600" dirty="0" smtClean="0"/>
              <a:t> </a:t>
            </a:r>
            <a:r>
              <a:rPr lang="en-US" sz="1600" dirty="0" smtClean="0"/>
              <a:t>HRBP</a:t>
            </a:r>
            <a:r>
              <a:rPr lang="ru-RU" sz="1600" dirty="0" smtClean="0"/>
              <a:t> или курс подготовки к международной сертификации</a:t>
            </a:r>
            <a:r>
              <a:rPr lang="en-US" sz="1600" dirty="0" smtClean="0"/>
              <a:t> SHRM</a:t>
            </a:r>
            <a:r>
              <a:rPr lang="ru-RU" sz="1600" dirty="0" smtClean="0"/>
              <a:t>, которая дает право работать в любой компании мира</a:t>
            </a:r>
          </a:p>
          <a:p>
            <a:pPr>
              <a:spcAft>
                <a:spcPts val="600"/>
              </a:spcAft>
              <a:buFont typeface="Wingdings" charset="2"/>
              <a:buChar char="§"/>
            </a:pPr>
            <a:r>
              <a:rPr lang="ru-RU" sz="1600" dirty="0" smtClean="0"/>
              <a:t>Также мы хотим, чтобы наши выпускники не только получили знания и сертификат, но и могли изменить свою карьеру. Мы видим отличные </a:t>
            </a:r>
            <a:r>
              <a:rPr lang="ru-RU" sz="1600" b="1" dirty="0" smtClean="0"/>
              <a:t>карьерные достижения </a:t>
            </a:r>
            <a:r>
              <a:rPr lang="ru-RU" sz="1600" dirty="0" smtClean="0"/>
              <a:t>у 70 </a:t>
            </a:r>
            <a:r>
              <a:rPr lang="en-US" sz="1600" dirty="0" smtClean="0"/>
              <a:t>% </a:t>
            </a:r>
            <a:r>
              <a:rPr lang="ru-RU" sz="1600" dirty="0" smtClean="0"/>
              <a:t>наших выпускников. Вы можете почитать про некоторых из них здесь:</a:t>
            </a:r>
            <a:endParaRPr lang="en-US" sz="1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://hipo.kz/post/indira-ashirova-kak-vysshaya-matematika-pomogaet-v-karere-hr-upravlentsa</a:t>
            </a:r>
            <a:r>
              <a:rPr lang="en-US" sz="1600" dirty="0" smtClean="0">
                <a:hlinkClick r:id="rId2"/>
              </a:rPr>
              <a:t>/</a:t>
            </a:r>
            <a:r>
              <a:rPr lang="ru-RU" sz="1600" dirty="0" smtClean="0"/>
              <a:t>  </a:t>
            </a:r>
            <a:endParaRPr lang="en-US" sz="16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://hipo.kz/post/zhansulu-baimagambetova-kak-kadroviku-ne-stat-chirliderom-futbolnoi-komandy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A338-4E0D-415B-A76D-902D72CB77C1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04092" y="274638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6" name="Изображение 5" descr="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10375" y="274638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36003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3545" y="1631950"/>
            <a:ext cx="8048785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/>
              <a:t>Ответы на частые вопросы по курсу «Международная Школа HR» </a:t>
            </a:r>
            <a:r>
              <a:rPr lang="ru-RU" sz="1600" dirty="0" smtClean="0"/>
              <a:t>(продолжение)</a:t>
            </a:r>
            <a:r>
              <a:rPr lang="ru-RU" sz="1600" b="1" dirty="0" smtClean="0"/>
              <a:t>: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 typeface="Wingdings" charset="2"/>
              <a:buChar char="Ø"/>
            </a:pPr>
            <a:r>
              <a:rPr lang="ru-RU" sz="1600" b="1" dirty="0" smtClean="0"/>
              <a:t>Какова стоимость курса:</a:t>
            </a:r>
          </a:p>
          <a:p>
            <a:pPr marL="0" indent="0">
              <a:buNone/>
            </a:pPr>
            <a:endParaRPr lang="ru-RU" sz="1600" b="1" dirty="0" smtClean="0"/>
          </a:p>
          <a:p>
            <a:pPr>
              <a:buFont typeface="Wingdings" charset="2"/>
              <a:buChar char="§"/>
            </a:pPr>
            <a:r>
              <a:rPr lang="ru-RU" sz="1600" dirty="0" smtClean="0"/>
              <a:t>Все зависит от пакета, который вы выбираете.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Самостоятельно</a:t>
            </a:r>
            <a:r>
              <a:rPr lang="ru-RU" sz="1600" dirty="0" smtClean="0"/>
              <a:t>, в группе,</a:t>
            </a:r>
            <a:r>
              <a:rPr lang="ru-RU" sz="1600" dirty="0" smtClean="0"/>
              <a:t> с </a:t>
            </a:r>
            <a:r>
              <a:rPr lang="ru-RU" sz="1600" dirty="0" smtClean="0"/>
              <a:t>консультациями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От 120 000 тенге</a:t>
            </a:r>
          </a:p>
          <a:p>
            <a:pPr>
              <a:buFont typeface="Wingdings" charset="2"/>
              <a:buChar char="§"/>
            </a:pPr>
            <a:r>
              <a:rPr lang="ru-RU" sz="1600" dirty="0" smtClean="0"/>
              <a:t>Есть возможность рассрочки, система скидок, </a:t>
            </a:r>
            <a:r>
              <a:rPr lang="ru-RU" sz="1600" dirty="0" smtClean="0"/>
              <a:t>пост-оплаты </a:t>
            </a:r>
            <a:r>
              <a:rPr lang="ru-RU" sz="1600" dirty="0" smtClean="0"/>
              <a:t>и т.д.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Подробности </a:t>
            </a:r>
            <a:r>
              <a:rPr lang="ru-RU" sz="1600" dirty="0" smtClean="0"/>
              <a:t>у менеджеров при регистрации на </a:t>
            </a:r>
            <a:r>
              <a:rPr lang="ru-RU" sz="1600" dirty="0" smtClean="0">
                <a:hlinkClick r:id="rId2"/>
              </a:rPr>
              <a:t>www.hr-guru.kz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</a:p>
          <a:p>
            <a:pPr marL="0" indent="0">
              <a:buNone/>
            </a:pPr>
            <a:r>
              <a:rPr lang="ru-RU" sz="1600" dirty="0" smtClean="0"/>
              <a:t>Тел. +7 700 170 07 22, +7 700 370 07 22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A338-4E0D-415B-A76D-902D72CB77C1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7200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6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710375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735456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A338-4E0D-415B-A76D-902D72CB77C1}" type="slidenum">
              <a:rPr lang="en-US" smtClean="0"/>
              <a:pPr/>
              <a:t>48</a:t>
            </a:fld>
            <a:endParaRPr lang="en-US" dirty="0"/>
          </a:p>
        </p:txBody>
      </p:sp>
      <p:pic>
        <p:nvPicPr>
          <p:cNvPr id="7" name="Изображение 6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734858" y="6090356"/>
            <a:ext cx="1979083" cy="381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2286000"/>
            <a:ext cx="66294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Georgia"/>
                <a:cs typeface="Georgia"/>
              </a:rPr>
              <a:t>ТОО «</a:t>
            </a:r>
            <a:r>
              <a:rPr lang="en-US" b="1" dirty="0" smtClean="0">
                <a:solidFill>
                  <a:srgbClr val="FF0000"/>
                </a:solidFill>
                <a:latin typeface="Georgia"/>
                <a:cs typeface="Georgia"/>
              </a:rPr>
              <a:t>ASSET HR</a:t>
            </a:r>
            <a:r>
              <a:rPr lang="ru-RU" b="1" dirty="0" smtClean="0">
                <a:solidFill>
                  <a:srgbClr val="FF0000"/>
                </a:solidFill>
                <a:latin typeface="Georgia"/>
                <a:cs typeface="Georgia"/>
              </a:rPr>
              <a:t>» </a:t>
            </a:r>
            <a:r>
              <a:rPr lang="ru-RU" b="1" dirty="0" smtClean="0">
                <a:latin typeface="Georgia"/>
                <a:cs typeface="Georgia"/>
              </a:rPr>
              <a:t>-</a:t>
            </a:r>
            <a:r>
              <a:rPr lang="ru-RU" b="1" dirty="0" smtClean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endParaRPr lang="en-US" b="1" dirty="0" smtClean="0">
              <a:solidFill>
                <a:srgbClr val="FF0000"/>
              </a:solidFill>
              <a:latin typeface="Georgia"/>
              <a:cs typeface="Georgia"/>
            </a:endParaRPr>
          </a:p>
          <a:p>
            <a:pPr algn="ctr"/>
            <a:r>
              <a:rPr lang="ru-RU" b="1" dirty="0" smtClean="0">
                <a:latin typeface="Georgia"/>
                <a:cs typeface="Georgia"/>
              </a:rPr>
              <a:t>эксклюзивный образовательный партнер </a:t>
            </a:r>
            <a:r>
              <a:rPr lang="en-US" b="1" dirty="0" smtClean="0">
                <a:latin typeface="Georgia"/>
                <a:cs typeface="Georgia"/>
              </a:rPr>
              <a:t>SHRM </a:t>
            </a:r>
            <a:r>
              <a:rPr lang="ru-RU" b="1" dirty="0" smtClean="0">
                <a:latin typeface="Georgia"/>
                <a:cs typeface="Georgia"/>
              </a:rPr>
              <a:t/>
            </a:r>
            <a:br>
              <a:rPr lang="ru-RU" b="1" dirty="0" smtClean="0">
                <a:latin typeface="Georgia"/>
                <a:cs typeface="Georgia"/>
              </a:rPr>
            </a:br>
            <a:r>
              <a:rPr lang="ru-RU" b="1" dirty="0" smtClean="0">
                <a:latin typeface="Georgia"/>
                <a:cs typeface="Georgia"/>
              </a:rPr>
              <a:t>в Казахстане, Узбекистане и Кыргызстане</a:t>
            </a:r>
          </a:p>
          <a:p>
            <a:pPr algn="ctr"/>
            <a:endParaRPr lang="ru-RU" b="1" dirty="0" smtClean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  <a:hlinkClick r:id="rId3"/>
              </a:rPr>
              <a:t>www.asset-hr.kz</a:t>
            </a:r>
            <a:endParaRPr lang="en-US" dirty="0" smtClean="0">
              <a:latin typeface="Georgia"/>
              <a:cs typeface="Georgia"/>
            </a:endParaRPr>
          </a:p>
          <a:p>
            <a:pPr algn="ctr"/>
            <a:endParaRPr lang="en-US" dirty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  <a:hlinkClick r:id="rId4"/>
              </a:rPr>
              <a:t>info@asset-hr.kz</a:t>
            </a:r>
            <a:endParaRPr lang="en-US" dirty="0" smtClean="0">
              <a:latin typeface="Georgia"/>
              <a:cs typeface="Georgia"/>
            </a:endParaRPr>
          </a:p>
          <a:p>
            <a:pPr algn="ctr"/>
            <a:endParaRPr lang="en-US" dirty="0" smtClean="0">
              <a:latin typeface="Georgia"/>
              <a:cs typeface="Georgia"/>
            </a:endParaRPr>
          </a:p>
          <a:p>
            <a:pPr algn="ctr"/>
            <a:r>
              <a:rPr lang="en-US" dirty="0" smtClean="0">
                <a:latin typeface="Georgia"/>
                <a:cs typeface="Georgia"/>
              </a:rPr>
              <a:t>+7 700 170 07 22</a:t>
            </a:r>
          </a:p>
          <a:p>
            <a:pPr algn="ctr"/>
            <a:r>
              <a:rPr lang="en-US" dirty="0" smtClean="0">
                <a:latin typeface="Georgia"/>
                <a:cs typeface="Georgia"/>
              </a:rPr>
              <a:t>+</a:t>
            </a:r>
            <a:r>
              <a:rPr lang="ru-RU" dirty="0" smtClean="0">
                <a:latin typeface="Georgia"/>
                <a:cs typeface="Georgia"/>
              </a:rPr>
              <a:t>7 700 370 07 22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93599" y="5334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9" name="Изображение 5" descr="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12787" y="5334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8715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0724" y="856356"/>
            <a:ext cx="7968997" cy="600164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b="1" dirty="0" smtClean="0"/>
              <a:t>Ежегодная конференция </a:t>
            </a:r>
            <a:r>
              <a:rPr lang="en-US" sz="1600" b="1" dirty="0" smtClean="0"/>
              <a:t>SHRM</a:t>
            </a:r>
            <a:r>
              <a:rPr lang="ru-RU" sz="1600" b="1" dirty="0" smtClean="0"/>
              <a:t> </a:t>
            </a:r>
          </a:p>
          <a:p>
            <a:r>
              <a:rPr lang="ru-RU" sz="1600" b="1" dirty="0" smtClean="0"/>
              <a:t>20-23 июня 2021 года</a:t>
            </a:r>
          </a:p>
          <a:p>
            <a:r>
              <a:rPr lang="ru-RU" sz="1600" b="1" dirty="0" smtClean="0"/>
              <a:t>Чикаго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b="1" dirty="0" smtClean="0"/>
              <a:t>Работодатели могут сегодня измерять температуру работников</a:t>
            </a:r>
            <a:br>
              <a:rPr lang="ru-RU" sz="1600" b="1" dirty="0" smtClean="0"/>
            </a:br>
            <a:endParaRPr lang="ru-RU" sz="1600" dirty="0" smtClean="0"/>
          </a:p>
          <a:p>
            <a:r>
              <a:rPr lang="ru-RU" sz="1600" dirty="0" smtClean="0"/>
              <a:t>Комиссия по соблюдению равноправия при трудоустройстве США разрешила работодателям измерять температуру у работников в связи с распространением вируса. 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Измерение темепературы – медицинское обследование. </a:t>
            </a:r>
            <a:br>
              <a:rPr lang="ru-RU" sz="1600" dirty="0" smtClean="0"/>
            </a:br>
            <a:r>
              <a:rPr lang="ru-RU" sz="1600" dirty="0" smtClean="0"/>
              <a:t>Закон США о защите прав граждан с ограниченными возможностями  не позволяет проводить медицинское обследование до тех пор, пока это не связано с интересами  </a:t>
            </a:r>
            <a:br>
              <a:rPr lang="ru-RU" sz="1600" dirty="0" smtClean="0"/>
            </a:br>
            <a:r>
              <a:rPr lang="ru-RU" sz="1600" dirty="0" smtClean="0"/>
              <a:t>и необходимостью бизнеса.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Нужно отметить, что некоторые люди с </a:t>
            </a:r>
            <a:r>
              <a:rPr lang="en-US" sz="1600" dirty="0" smtClean="0"/>
              <a:t>COVID</a:t>
            </a:r>
            <a:r>
              <a:rPr lang="ru-RU" sz="1600" dirty="0" smtClean="0"/>
              <a:t>-19 не имеют температуры.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Если работодатель хочет измерять температуру работников, и она высокая, нужно оплачивать работникам те дни, когда они должны быть на работе, чтобы снизить риск заражения для других.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Но сведения о температуре – конфиденциальны. </a:t>
            </a:r>
            <a:br>
              <a:rPr lang="ru-RU" sz="1600" dirty="0" smtClean="0"/>
            </a:br>
            <a:r>
              <a:rPr lang="ru-RU" sz="1600" dirty="0" smtClean="0"/>
              <a:t>Работники должны находиться в ожидании измерения температуры </a:t>
            </a:r>
            <a:br>
              <a:rPr lang="ru-RU" sz="1600" dirty="0" smtClean="0"/>
            </a:br>
            <a:r>
              <a:rPr lang="ru-RU" sz="1600" dirty="0" smtClean="0"/>
              <a:t>на расстоянии 6 футов друг от друга. Способ измерения также имеет значение.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9174" y="876536"/>
            <a:ext cx="8058436" cy="550920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b="1" dirty="0" smtClean="0"/>
              <a:t>Перед созданием Политики в области измерения температуры, </a:t>
            </a:r>
            <a:br>
              <a:rPr lang="ru-RU" sz="1600" b="1" dirty="0" smtClean="0"/>
            </a:br>
            <a:r>
              <a:rPr lang="ru-RU" sz="1600" b="1" dirty="0" smtClean="0"/>
              <a:t>получите ответы на следующие вопросы: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Как работники будут выбраны для измерения температуры теплометром?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Как работники будут защищены от вируса в процессе замеров?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Как будет обеспечена конфиденциальность?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 smtClean="0"/>
              <a:t>Как это повлияет на моральный дух работников?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Работодатель должен обеспечивать измерение температуры в защитной одежде, </a:t>
            </a:r>
            <a:br>
              <a:rPr lang="ru-RU" sz="1600" dirty="0" smtClean="0"/>
            </a:br>
            <a:r>
              <a:rPr lang="ru-RU" sz="1600" dirty="0" smtClean="0"/>
              <a:t>в перчатках, маске, очках и медицинском халате.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Нужно отметить, что проверка температуры – ненадежное измерение, может являться только одним из различных инструментов для предупреждения и контроля распространения </a:t>
            </a:r>
            <a:r>
              <a:rPr lang="en-US" sz="1600" dirty="0" smtClean="0"/>
              <a:t>COVID</a:t>
            </a:r>
            <a:r>
              <a:rPr lang="ru-RU" sz="1600" dirty="0" smtClean="0"/>
              <a:t> 19.</a:t>
            </a:r>
            <a:br>
              <a:rPr lang="ru-RU" sz="1600" dirty="0" smtClean="0"/>
            </a:br>
            <a:r>
              <a:rPr lang="ru-RU" sz="1600" dirty="0" smtClean="0"/>
              <a:t> </a:t>
            </a:r>
          </a:p>
          <a:p>
            <a:r>
              <a:rPr lang="ru-RU" sz="1600" dirty="0" smtClean="0"/>
              <a:t>Другие инструменты: опрос работников и посетителей, есть ли у них симптомы, встречались ли они с больными людьми, или они путешествовали в опасную зону последние 14 дней? </a:t>
            </a:r>
            <a:br>
              <a:rPr lang="ru-RU" sz="1600" dirty="0" smtClean="0"/>
            </a:br>
            <a:endParaRPr lang="ru-RU" sz="1600" dirty="0" smtClean="0"/>
          </a:p>
          <a:p>
            <a:r>
              <a:rPr lang="ru-RU" sz="1600" dirty="0" smtClean="0"/>
              <a:t>Некоторые работодатели просят работников самих измерять свою температуру перед поездкой на работу и требуют оставаться дома, если есть озноб. 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466457"/>
            <a:ext cx="6630276" cy="3631763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sz="1400" dirty="0" smtClean="0"/>
          </a:p>
          <a:p>
            <a:r>
              <a:rPr lang="ru-RU" sz="1600" b="1" dirty="0" smtClean="0"/>
              <a:t>Рекомендации работодателю:</a:t>
            </a:r>
          </a:p>
          <a:p>
            <a:endParaRPr lang="ru-RU" sz="1600" dirty="0" smtClean="0"/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Может измерять температуру кандидата как часть процесса отбора </a:t>
            </a:r>
            <a:br>
              <a:rPr lang="ru-RU" sz="1600" dirty="0" smtClean="0"/>
            </a:br>
            <a:r>
              <a:rPr lang="ru-RU" sz="1600" dirty="0" smtClean="0"/>
              <a:t>в рамках медицинского осмотра после предложения рабочего места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Может наблюдать работника на наличие </a:t>
            </a:r>
            <a:r>
              <a:rPr lang="en-US" sz="1600" dirty="0" smtClean="0"/>
              <a:t>CIVID</a:t>
            </a:r>
            <a:r>
              <a:rPr lang="ru-RU" sz="1600" dirty="0" smtClean="0"/>
              <a:t>-19 после условного предложения рабочего места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Может отложить дату начала работы кандидата, если он имеет положительный результат теста или симптомы болезни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Может снять свое предложение рабочего места, когда работник должен начать работу немедленно, но у него </a:t>
            </a:r>
            <a:r>
              <a:rPr lang="en-US" sz="1600" dirty="0" smtClean="0"/>
              <a:t>COVID</a:t>
            </a:r>
            <a:r>
              <a:rPr lang="ru-RU" sz="1600" dirty="0" smtClean="0"/>
              <a:t>-19 или симптомы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4524" y="1574187"/>
            <a:ext cx="6630276" cy="3277821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Текучесть</a:t>
            </a:r>
            <a:r>
              <a:rPr lang="en-US" b="1" dirty="0" smtClean="0"/>
              <a:t> CHRO (Chief HR Officer)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pPr>
              <a:spcAft>
                <a:spcPts val="1800"/>
              </a:spcAft>
            </a:pPr>
            <a:r>
              <a:rPr lang="ru-RU" dirty="0" smtClean="0"/>
              <a:t>2019: 	36 </a:t>
            </a:r>
            <a:r>
              <a:rPr lang="en-US" dirty="0" smtClean="0"/>
              <a:t>CHRO </a:t>
            </a:r>
            <a:r>
              <a:rPr lang="ru-RU" dirty="0" smtClean="0"/>
              <a:t>были заменены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Fortune</a:t>
            </a:r>
            <a:r>
              <a:rPr lang="ru-RU" dirty="0" smtClean="0">
                <a:solidFill>
                  <a:srgbClr val="FF0000"/>
                </a:solidFill>
              </a:rPr>
              <a:t> 200</a:t>
            </a:r>
            <a:r>
              <a:rPr lang="ru-RU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ru-RU" dirty="0" smtClean="0"/>
              <a:t>2918: 	31</a:t>
            </a:r>
          </a:p>
          <a:p>
            <a:pPr>
              <a:spcAft>
                <a:spcPts val="1800"/>
              </a:spcAft>
            </a:pPr>
            <a:r>
              <a:rPr lang="ru-RU" dirty="0" smtClean="0"/>
              <a:t>2017: 	36</a:t>
            </a:r>
          </a:p>
          <a:p>
            <a:endParaRPr lang="ru-RU" dirty="0" smtClean="0"/>
          </a:p>
          <a:p>
            <a:r>
              <a:rPr lang="ru-RU" dirty="0" smtClean="0"/>
              <a:t>Больше </a:t>
            </a:r>
            <a:r>
              <a:rPr lang="en-US" dirty="0" smtClean="0"/>
              <a:t>CHRO</a:t>
            </a:r>
            <a:r>
              <a:rPr lang="ru-RU" dirty="0" smtClean="0"/>
              <a:t> – женщины ( 2018 - 60%, 2019 - 68%)</a:t>
            </a:r>
            <a:endParaRPr lang="ru-RU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257798"/>
            <a:ext cx="586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1371600" y="76200"/>
            <a:ext cx="4648200" cy="457200"/>
          </a:xfrm>
          <a:prstGeom prst="rect">
            <a:avLst/>
          </a:prstGeom>
        </p:spPr>
        <p:txBody>
          <a:bodyPr vert="horz" anchor="b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  <a:t/>
            </a:r>
            <a:br>
              <a:rPr kumimoji="0" lang="ru-RU" sz="16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merican Typewriter"/>
                <a:ea typeface="+mj-ea"/>
                <a:cs typeface="American Typewriter"/>
              </a:rPr>
            </a:br>
            <a:endParaRPr kumimoji="0" 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j-ea"/>
              <a:cs typeface="American Typewriter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2342" y="1199931"/>
            <a:ext cx="8085268" cy="4939814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r>
              <a:rPr lang="ru-RU" sz="1600" b="1" dirty="0" smtClean="0"/>
              <a:t>Нужно ли связывать льготы с возрастом работника?</a:t>
            </a:r>
          </a:p>
          <a:p>
            <a:endParaRPr lang="ru-RU" sz="1600" dirty="0" smtClean="0"/>
          </a:p>
          <a:p>
            <a:pPr>
              <a:spcAft>
                <a:spcPts val="1200"/>
              </a:spcAft>
            </a:pPr>
            <a:r>
              <a:rPr lang="ru-RU" sz="1600" dirty="0" smtClean="0"/>
              <a:t>Если компания предлагает такие льготы, как оплата обучения, сервис по уходу за детьми или оплату спортивных мероприятий – что далать работникам старшего поколения?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Законодательство запрещает дискриминацию работников старше 40 лет.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Льготы не должны быть связаны с возрастом, хотя стаж работы может учитываться.  </a:t>
            </a:r>
            <a:br>
              <a:rPr lang="ru-RU" sz="1600" dirty="0" smtClean="0"/>
            </a:br>
            <a:r>
              <a:rPr lang="ru-RU" sz="1600" dirty="0" smtClean="0"/>
              <a:t>Если только возраст – основание для льгот, то нужно это обосновать. </a:t>
            </a:r>
          </a:p>
          <a:p>
            <a:pPr>
              <a:spcAft>
                <a:spcPts val="1200"/>
              </a:spcAft>
            </a:pPr>
            <a:r>
              <a:rPr lang="ru-RU" sz="1600" dirty="0" smtClean="0"/>
              <a:t>Многие льготы, к счастью, применимы к работнкам всех возрастов.</a:t>
            </a:r>
          </a:p>
          <a:p>
            <a:endParaRPr lang="ru-RU" sz="1600" dirty="0" smtClean="0"/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Оплата обучения и стипендии.  Можно брать кредит от лица детей или внуков.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Гибкое расписание.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ru-RU" sz="1600" dirty="0" smtClean="0"/>
              <a:t>Уход за детьми.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1600" dirty="0" smtClean="0"/>
              <a:t>Спортивные мероприятия (марафон)</a:t>
            </a:r>
          </a:p>
          <a:p>
            <a:pPr marL="342900" indent="-342900">
              <a:spcAft>
                <a:spcPts val="1200"/>
              </a:spcAft>
            </a:pPr>
            <a:r>
              <a:rPr lang="ru-RU" sz="1600" dirty="0" smtClean="0"/>
              <a:t>Близоруко смотреть на льготы по возрастному признаку.</a:t>
            </a:r>
          </a:p>
          <a:p>
            <a:endParaRPr lang="ru-RU" sz="1600" dirty="0" smtClean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78186" y="304800"/>
            <a:ext cx="4800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4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TEXAS RETRAINING GROUP,  INCORPORATED</a:t>
            </a:r>
            <a:endParaRPr kumimoji="0" lang="ru-RU" sz="1400" b="1" i="0" u="none" strike="noStrike" kern="1200" cap="none" spc="-150" normalizeH="0" baseline="0" noProof="0" dirty="0" smtClean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merican Typewriter"/>
              <a:ea typeface="+mn-ea"/>
              <a:cs typeface="American Typewriter"/>
            </a:endParaRPr>
          </a:p>
        </p:txBody>
      </p:sp>
      <p:pic>
        <p:nvPicPr>
          <p:cNvPr id="13" name="Изображение 5" descr="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001000" y="304800"/>
            <a:ext cx="976425" cy="2695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27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29882</TotalTime>
  <Words>6212</Words>
  <Application>Microsoft Macintosh PowerPoint</Application>
  <PresentationFormat>On-screen Show (4:3)</PresentationFormat>
  <Paragraphs>697</Paragraphs>
  <Slides>48</Slides>
  <Notes>43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      Обзор материалов журнала  HR Magazine      Весна – Лето 2020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FAQ</vt:lpstr>
      <vt:lpstr>FAQ</vt:lpstr>
      <vt:lpstr>FAQ</vt:lpstr>
      <vt:lpstr>Slide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TEXAS RETRAINING GROUP, Incorporated                                ASSET HR                                                                                                        Training Coaching Career                 Количественные показатели (метрики) в работе HR      </dc:title>
  <dc:creator>vizikk Moscow</dc:creator>
  <cp:lastModifiedBy>Natalia Zazovskaya</cp:lastModifiedBy>
  <cp:revision>280</cp:revision>
  <dcterms:created xsi:type="dcterms:W3CDTF">2020-09-10T01:10:45Z</dcterms:created>
  <dcterms:modified xsi:type="dcterms:W3CDTF">2020-09-10T01:20:12Z</dcterms:modified>
</cp:coreProperties>
</file>